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sldIdLst>
    <p:sldId id="256" r:id="rId2"/>
    <p:sldId id="267" r:id="rId3"/>
    <p:sldId id="410" r:id="rId4"/>
    <p:sldId id="257" r:id="rId5"/>
    <p:sldId id="412" r:id="rId6"/>
    <p:sldId id="411" r:id="rId7"/>
    <p:sldId id="378" r:id="rId8"/>
    <p:sldId id="379" r:id="rId9"/>
    <p:sldId id="380" r:id="rId10"/>
    <p:sldId id="382" r:id="rId11"/>
    <p:sldId id="381" r:id="rId12"/>
    <p:sldId id="258" r:id="rId13"/>
    <p:sldId id="409" r:id="rId14"/>
    <p:sldId id="259" r:id="rId15"/>
    <p:sldId id="260" r:id="rId16"/>
    <p:sldId id="261" r:id="rId17"/>
    <p:sldId id="262" r:id="rId18"/>
    <p:sldId id="268" r:id="rId19"/>
    <p:sldId id="389" r:id="rId20"/>
    <p:sldId id="390" r:id="rId21"/>
    <p:sldId id="391" r:id="rId22"/>
    <p:sldId id="392" r:id="rId23"/>
    <p:sldId id="384" r:id="rId24"/>
    <p:sldId id="405" r:id="rId25"/>
    <p:sldId id="385" r:id="rId26"/>
    <p:sldId id="386" r:id="rId27"/>
    <p:sldId id="387" r:id="rId28"/>
    <p:sldId id="269" r:id="rId29"/>
    <p:sldId id="300" r:id="rId30"/>
    <p:sldId id="270" r:id="rId31"/>
    <p:sldId id="271" r:id="rId32"/>
    <p:sldId id="272" r:id="rId33"/>
    <p:sldId id="273" r:id="rId34"/>
    <p:sldId id="274" r:id="rId35"/>
    <p:sldId id="275" r:id="rId36"/>
    <p:sldId id="313" r:id="rId37"/>
    <p:sldId id="314" r:id="rId38"/>
    <p:sldId id="315" r:id="rId39"/>
    <p:sldId id="316" r:id="rId40"/>
    <p:sldId id="317" r:id="rId41"/>
    <p:sldId id="383" r:id="rId42"/>
    <p:sldId id="388" r:id="rId43"/>
    <p:sldId id="318" r:id="rId44"/>
    <p:sldId id="319" r:id="rId45"/>
    <p:sldId id="320" r:id="rId46"/>
    <p:sldId id="321" r:id="rId47"/>
    <p:sldId id="322" r:id="rId48"/>
    <p:sldId id="323"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406" r:id="rId62"/>
    <p:sldId id="407" r:id="rId63"/>
    <p:sldId id="288" r:id="rId64"/>
    <p:sldId id="289" r:id="rId65"/>
    <p:sldId id="290" r:id="rId66"/>
    <p:sldId id="291" r:id="rId67"/>
    <p:sldId id="292" r:id="rId68"/>
    <p:sldId id="299" r:id="rId69"/>
    <p:sldId id="301" r:id="rId70"/>
    <p:sldId id="302" r:id="rId71"/>
    <p:sldId id="303" r:id="rId72"/>
    <p:sldId id="304" r:id="rId73"/>
    <p:sldId id="305" r:id="rId74"/>
    <p:sldId id="355" r:id="rId75"/>
    <p:sldId id="377" r:id="rId76"/>
    <p:sldId id="293" r:id="rId77"/>
    <p:sldId id="294" r:id="rId78"/>
    <p:sldId id="295" r:id="rId79"/>
    <p:sldId id="296" r:id="rId80"/>
    <p:sldId id="297" r:id="rId81"/>
    <p:sldId id="307" r:id="rId82"/>
    <p:sldId id="308" r:id="rId83"/>
    <p:sldId id="309" r:id="rId84"/>
    <p:sldId id="310" r:id="rId85"/>
    <p:sldId id="311" r:id="rId86"/>
    <p:sldId id="312" r:id="rId87"/>
    <p:sldId id="298" r:id="rId88"/>
    <p:sldId id="324" r:id="rId89"/>
    <p:sldId id="325" r:id="rId90"/>
    <p:sldId id="326"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58" r:id="rId110"/>
    <p:sldId id="408" r:id="rId111"/>
    <p:sldId id="359" r:id="rId112"/>
    <p:sldId id="360" r:id="rId113"/>
    <p:sldId id="361" r:id="rId114"/>
    <p:sldId id="362" r:id="rId115"/>
    <p:sldId id="363" r:id="rId116"/>
    <p:sldId id="393" r:id="rId117"/>
    <p:sldId id="394" r:id="rId118"/>
    <p:sldId id="395" r:id="rId119"/>
    <p:sldId id="396" r:id="rId120"/>
    <p:sldId id="397" r:id="rId121"/>
    <p:sldId id="398" r:id="rId122"/>
    <p:sldId id="399" r:id="rId123"/>
    <p:sldId id="400" r:id="rId124"/>
    <p:sldId id="401" r:id="rId125"/>
    <p:sldId id="364" r:id="rId126"/>
    <p:sldId id="365" r:id="rId127"/>
    <p:sldId id="366" r:id="rId128"/>
    <p:sldId id="367" r:id="rId129"/>
    <p:sldId id="368" r:id="rId130"/>
    <p:sldId id="369" r:id="rId131"/>
    <p:sldId id="370" r:id="rId132"/>
    <p:sldId id="371" r:id="rId133"/>
    <p:sldId id="372" r:id="rId134"/>
    <p:sldId id="373" r:id="rId135"/>
    <p:sldId id="374" r:id="rId136"/>
    <p:sldId id="375" r:id="rId137"/>
    <p:sldId id="345" r:id="rId138"/>
    <p:sldId id="346" r:id="rId139"/>
    <p:sldId id="347" r:id="rId140"/>
    <p:sldId id="348" r:id="rId141"/>
    <p:sldId id="349" r:id="rId142"/>
    <p:sldId id="350" r:id="rId143"/>
    <p:sldId id="352" r:id="rId144"/>
    <p:sldId id="353" r:id="rId145"/>
    <p:sldId id="357" r:id="rId146"/>
    <p:sldId id="354" r:id="rId147"/>
    <p:sldId id="404" r:id="rId148"/>
    <p:sldId id="402" r:id="rId149"/>
    <p:sldId id="403" r:id="rId1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7" d="100"/>
          <a:sy n="97" d="100"/>
        </p:scale>
        <p:origin x="-90"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48F49-155C-4824-B437-5FDE09678B15}" type="datetimeFigureOut">
              <a:rPr lang="en-US" smtClean="0"/>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E8476-D0F4-4404-8DD1-50276FC18E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eveloper.android.com/tools/devices/emulator.html" TargetMode="External"/><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fld id="{48EFB87E-7189-4547-9AA2-FFE5DB96C263}" type="slidenum">
              <a:rPr lang="en-US">
                <a:ea typeface="SimSun" charset="-122"/>
              </a:rPr>
              <a:pPr/>
              <a:t>19</a:t>
            </a:fld>
            <a:endParaRPr lang="en-US">
              <a:ea typeface="SimSun" charset="-122"/>
            </a:endParaRPr>
          </a:p>
        </p:txBody>
      </p:sp>
      <p:sp>
        <p:nvSpPr>
          <p:cNvPr id="40963"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40964"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fld id="{DE54AF7E-77FC-469A-85AB-D0E33F8B8A2E}" type="slidenum">
              <a:rPr lang="en-US">
                <a:ea typeface="SimSun" charset="-122"/>
              </a:rPr>
              <a:pPr/>
              <a:t>118</a:t>
            </a:fld>
            <a:endParaRPr lang="en-US">
              <a:ea typeface="SimSun" charset="-122"/>
            </a:endParaRPr>
          </a:p>
        </p:txBody>
      </p:sp>
      <p:sp>
        <p:nvSpPr>
          <p:cNvPr id="49155"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49156"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fld id="{C6F16E4E-4C31-4E9D-9101-959188F4D302}" type="slidenum">
              <a:rPr lang="en-US">
                <a:ea typeface="SimSun" charset="-122"/>
              </a:rPr>
              <a:pPr/>
              <a:t>119</a:t>
            </a:fld>
            <a:endParaRPr lang="en-US">
              <a:ea typeface="SimSun" charset="-122"/>
            </a:endParaRPr>
          </a:p>
        </p:txBody>
      </p:sp>
      <p:sp>
        <p:nvSpPr>
          <p:cNvPr id="50179"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50180"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0"/>
          <p:cNvSpPr>
            <a:spLocks noGrp="1" noChangeArrowheads="1"/>
          </p:cNvSpPr>
          <p:nvPr>
            <p:ph type="sldNum" sz="quarter"/>
          </p:nvPr>
        </p:nvSpPr>
        <p:spPr>
          <a:noFill/>
        </p:spPr>
        <p:txBody>
          <a:bodyPr/>
          <a:lstStyle/>
          <a:p>
            <a:fld id="{884866A3-EB91-4871-A34B-F285DB9E78F8}" type="slidenum">
              <a:rPr lang="en-US">
                <a:ea typeface="SimSun" charset="-122"/>
              </a:rPr>
              <a:pPr/>
              <a:t>120</a:t>
            </a:fld>
            <a:endParaRPr lang="en-US">
              <a:ea typeface="SimSun" charset="-122"/>
            </a:endParaRPr>
          </a:p>
        </p:txBody>
      </p:sp>
      <p:sp>
        <p:nvSpPr>
          <p:cNvPr id="51203"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51204"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0"/>
          <p:cNvSpPr>
            <a:spLocks noGrp="1" noChangeArrowheads="1"/>
          </p:cNvSpPr>
          <p:nvPr>
            <p:ph type="sldNum" sz="quarter"/>
          </p:nvPr>
        </p:nvSpPr>
        <p:spPr>
          <a:noFill/>
        </p:spPr>
        <p:txBody>
          <a:bodyPr/>
          <a:lstStyle/>
          <a:p>
            <a:fld id="{7BF1001D-1ECB-4A4F-A802-625DA4877604}" type="slidenum">
              <a:rPr lang="en-US">
                <a:ea typeface="SimSun" charset="-122"/>
              </a:rPr>
              <a:pPr/>
              <a:t>121</a:t>
            </a:fld>
            <a:endParaRPr lang="en-US">
              <a:ea typeface="SimSun" charset="-122"/>
            </a:endParaRPr>
          </a:p>
        </p:txBody>
      </p:sp>
      <p:sp>
        <p:nvSpPr>
          <p:cNvPr id="52227"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52228"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fld id="{88204A2C-974D-4217-814B-10C6592203F3}" type="slidenum">
              <a:rPr lang="en-US">
                <a:ea typeface="SimSun" charset="-122"/>
              </a:rPr>
              <a:pPr/>
              <a:t>122</a:t>
            </a:fld>
            <a:endParaRPr lang="en-US">
              <a:ea typeface="SimSun" charset="-122"/>
            </a:endParaRPr>
          </a:p>
        </p:txBody>
      </p:sp>
      <p:sp>
        <p:nvSpPr>
          <p:cNvPr id="53251"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53252"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0"/>
          <p:cNvSpPr>
            <a:spLocks noGrp="1" noChangeArrowheads="1"/>
          </p:cNvSpPr>
          <p:nvPr>
            <p:ph type="sldNum" sz="quarter"/>
          </p:nvPr>
        </p:nvSpPr>
        <p:spPr>
          <a:noFill/>
        </p:spPr>
        <p:txBody>
          <a:bodyPr/>
          <a:lstStyle/>
          <a:p>
            <a:fld id="{F649DC48-B721-4ED2-8292-632606545F97}" type="slidenum">
              <a:rPr lang="en-US">
                <a:ea typeface="SimSun" charset="-122"/>
              </a:rPr>
              <a:pPr/>
              <a:t>123</a:t>
            </a:fld>
            <a:endParaRPr lang="en-US">
              <a:ea typeface="SimSun" charset="-122"/>
            </a:endParaRPr>
          </a:p>
        </p:txBody>
      </p:sp>
      <p:sp>
        <p:nvSpPr>
          <p:cNvPr id="54275"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54276"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0"/>
          <p:cNvSpPr>
            <a:spLocks noGrp="1" noChangeArrowheads="1"/>
          </p:cNvSpPr>
          <p:nvPr>
            <p:ph type="sldNum" sz="quarter"/>
          </p:nvPr>
        </p:nvSpPr>
        <p:spPr>
          <a:noFill/>
        </p:spPr>
        <p:txBody>
          <a:bodyPr/>
          <a:lstStyle/>
          <a:p>
            <a:fld id="{BB63A7C0-2185-4603-AE1A-9C438E1707BF}" type="slidenum">
              <a:rPr lang="en-US">
                <a:ea typeface="SimSun" charset="-122"/>
              </a:rPr>
              <a:pPr/>
              <a:t>124</a:t>
            </a:fld>
            <a:endParaRPr lang="en-US">
              <a:ea typeface="SimSun" charset="-122"/>
            </a:endParaRPr>
          </a:p>
        </p:txBody>
      </p:sp>
      <p:sp>
        <p:nvSpPr>
          <p:cNvPr id="55299"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55300"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a:t>
            </a:r>
            <a:r>
              <a:rPr lang="en-US" dirty="0" smtClean="0"/>
              <a:t> When developing on a device, keep in mind that you should still use the </a:t>
            </a:r>
            <a:r>
              <a:rPr lang="en-US" dirty="0" smtClean="0">
                <a:hlinkClick r:id="rId3"/>
              </a:rPr>
              <a:t>Android emulator</a:t>
            </a:r>
            <a:r>
              <a:rPr lang="en-US" dirty="0" smtClean="0"/>
              <a:t> to test your application on configurations that are not equivalent to those of your real device. Although the emulator does not allow you to test every device feature (such as the accelerometer), it does allow you to verify that your application functions properly on different versions of the Android platform, in different screen sizes and orientations, and more.</a:t>
            </a:r>
            <a:endParaRPr lang="en-US" dirty="0"/>
          </a:p>
        </p:txBody>
      </p:sp>
      <p:sp>
        <p:nvSpPr>
          <p:cNvPr id="4" name="Slide Number Placeholder 3"/>
          <p:cNvSpPr>
            <a:spLocks noGrp="1"/>
          </p:cNvSpPr>
          <p:nvPr>
            <p:ph type="sldNum" sz="quarter" idx="10"/>
          </p:nvPr>
        </p:nvSpPr>
        <p:spPr/>
        <p:txBody>
          <a:bodyPr/>
          <a:lstStyle/>
          <a:p>
            <a:fld id="{4957DA95-3856-414A-891A-7944977B259C}" type="slidenum">
              <a:rPr lang="en-US" smtClean="0"/>
              <a:pPr/>
              <a:t>138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09376565-2E10-4667-8C91-B00040F4354A}" type="slidenum">
              <a:rPr lang="en-US">
                <a:ea typeface="SimSun" charset="-122"/>
              </a:rPr>
              <a:pPr/>
              <a:t>20</a:t>
            </a:fld>
            <a:endParaRPr lang="en-US">
              <a:ea typeface="SimSun" charset="-122"/>
            </a:endParaRPr>
          </a:p>
        </p:txBody>
      </p:sp>
      <p:sp>
        <p:nvSpPr>
          <p:cNvPr id="41987"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41988"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fld id="{ED8CEC20-6301-4CEF-89DB-73BC3B3CF119}" type="slidenum">
              <a:rPr lang="en-US">
                <a:ea typeface="SimSun" charset="-122"/>
              </a:rPr>
              <a:pPr/>
              <a:t>21</a:t>
            </a:fld>
            <a:endParaRPr lang="en-US">
              <a:ea typeface="SimSun" charset="-122"/>
            </a:endParaRPr>
          </a:p>
        </p:txBody>
      </p:sp>
      <p:sp>
        <p:nvSpPr>
          <p:cNvPr id="43011"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43012"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fld id="{600A9812-D4FB-490F-AE6D-B3AAF2BE0A25}" type="slidenum">
              <a:rPr lang="en-US">
                <a:ea typeface="SimSun" charset="-122"/>
              </a:rPr>
              <a:pPr/>
              <a:t>22</a:t>
            </a:fld>
            <a:endParaRPr lang="en-US">
              <a:ea typeface="SimSun" charset="-122"/>
            </a:endParaRPr>
          </a:p>
        </p:txBody>
      </p:sp>
      <p:sp>
        <p:nvSpPr>
          <p:cNvPr id="46083"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46084"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811D6D2B-644E-4D95-8981-4EAA84CE42B6}" type="slidenum">
              <a:rPr lang="en-US" smtClean="0"/>
              <a:pPr/>
              <a:t>32</a:t>
            </a:fld>
            <a:endParaRPr lang="en-US" smtClean="0"/>
          </a:p>
        </p:txBody>
      </p:sp>
      <p:sp>
        <p:nvSpPr>
          <p:cNvPr id="32771"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eaLnBrk="1" hangingPunct="1">
              <a:lnSpc>
                <a:spcPct val="80000"/>
              </a:lnSpc>
              <a:defRPr/>
            </a:pPr>
            <a:endParaRPr lang="en-US" sz="1400" smtClean="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fld id="{14BDE6C6-6D57-47F1-8106-E760368AB63B}" type="slidenum">
              <a:rPr lang="en-US">
                <a:ea typeface="SimSun" charset="-122"/>
              </a:rPr>
              <a:pPr/>
              <a:t>116</a:t>
            </a:fld>
            <a:endParaRPr lang="en-US">
              <a:ea typeface="SimSun" charset="-122"/>
            </a:endParaRPr>
          </a:p>
        </p:txBody>
      </p:sp>
      <p:sp>
        <p:nvSpPr>
          <p:cNvPr id="47107"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47108"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0"/>
          <p:cNvSpPr>
            <a:spLocks noGrp="1" noChangeArrowheads="1"/>
          </p:cNvSpPr>
          <p:nvPr>
            <p:ph type="sldNum" sz="quarter"/>
          </p:nvPr>
        </p:nvSpPr>
        <p:spPr>
          <a:noFill/>
        </p:spPr>
        <p:txBody>
          <a:bodyPr/>
          <a:lstStyle/>
          <a:p>
            <a:fld id="{6E554FD9-AF38-497D-8289-10D6B70E7E20}" type="slidenum">
              <a:rPr lang="en-US">
                <a:ea typeface="SimSun" charset="-122"/>
              </a:rPr>
              <a:pPr/>
              <a:t>117</a:t>
            </a:fld>
            <a:endParaRPr lang="en-US">
              <a:ea typeface="SimSun" charset="-122"/>
            </a:endParaRPr>
          </a:p>
        </p:txBody>
      </p:sp>
      <p:sp>
        <p:nvSpPr>
          <p:cNvPr id="48131" name="Rectangle 1"/>
          <p:cNvSpPr txBox="1">
            <a:spLocks noGrp="1" noRot="1" noChangeAspect="1" noChangeArrowheads="1" noTextEdit="1"/>
          </p:cNvSpPr>
          <p:nvPr>
            <p:ph type="sldImg"/>
          </p:nvPr>
        </p:nvSpPr>
        <p:spPr>
          <a:xfrm>
            <a:off x="1211637" y="694171"/>
            <a:ext cx="4434728" cy="3429000"/>
          </a:xfrm>
          <a:solidFill>
            <a:srgbClr val="FFFFFF"/>
          </a:solidFill>
          <a:ln>
            <a:solidFill>
              <a:srgbClr val="000000"/>
            </a:solidFill>
            <a:miter lim="800000"/>
          </a:ln>
        </p:spPr>
      </p:sp>
      <p:sp>
        <p:nvSpPr>
          <p:cNvPr id="48132" name="Rectangle 2"/>
          <p:cNvSpPr txBox="1">
            <a:spLocks noGrp="1" noChangeArrowheads="1"/>
          </p:cNvSpPr>
          <p:nvPr>
            <p:ph type="body" idx="1"/>
          </p:nvPr>
        </p:nvSpPr>
        <p:spPr>
          <a:xfrm>
            <a:off x="686360" y="4342535"/>
            <a:ext cx="5486681" cy="4114511"/>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57915B-B9ED-4E68-A949-DE3BB3640E1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7915B-B9ED-4E68-A949-DE3BB3640E1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7915B-B9ED-4E68-A949-DE3BB3640E1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7915B-B9ED-4E68-A949-DE3BB3640E1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7915B-B9ED-4E68-A949-DE3BB3640E1A}"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57915B-B9ED-4E68-A949-DE3BB3640E1A}"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57915B-B9ED-4E68-A949-DE3BB3640E1A}"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57915B-B9ED-4E68-A949-DE3BB3640E1A}"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7915B-B9ED-4E68-A949-DE3BB3640E1A}"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7915B-B9ED-4E68-A949-DE3BB3640E1A}"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7915B-B9ED-4E68-A949-DE3BB3640E1A}"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F7B6E-02AE-4281-9241-71CB43B50C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7915B-B9ED-4E68-A949-DE3BB3640E1A}" type="datetimeFigureOut">
              <a:rPr lang="en-US" smtClean="0"/>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F7B6E-02AE-4281-9241-71CB43B50C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ahim.cooperativecorner.com/" TargetMode="External"/><Relationship Id="rId2" Type="http://schemas.openxmlformats.org/officeDocument/2006/relationships/hyperlink" Target="mailto:email@fahim.cooperativecorner.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zimbra.com/" TargetMode="External"/><Relationship Id="rId3" Type="http://schemas.openxmlformats.org/officeDocument/2006/relationships/hyperlink" Target="http://www.mysql.com/" TargetMode="External"/><Relationship Id="rId7" Type="http://schemas.openxmlformats.org/officeDocument/2006/relationships/hyperlink" Target="http://www.magentocommerce.com/" TargetMode="External"/><Relationship Id="rId2" Type="http://schemas.openxmlformats.org/officeDocument/2006/relationships/hyperlink" Target="http://opensource.about.com/" TargetMode="External"/><Relationship Id="rId1" Type="http://schemas.openxmlformats.org/officeDocument/2006/relationships/slideLayout" Target="../slideLayouts/slideLayout2.xml"/><Relationship Id="rId6" Type="http://schemas.openxmlformats.org/officeDocument/2006/relationships/hyperlink" Target="http://www.sugarcrm.com/" TargetMode="External"/><Relationship Id="rId5" Type="http://schemas.openxmlformats.org/officeDocument/2006/relationships/hyperlink" Target="http://wordpress.com/" TargetMode="External"/><Relationship Id="rId4" Type="http://schemas.openxmlformats.org/officeDocument/2006/relationships/hyperlink" Target="http://www.redhat.com/"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learn-android.com/2010/01/05/android-layout-tutorial/2/" TargetMode="External"/><Relationship Id="rId2" Type="http://schemas.openxmlformats.org/officeDocument/2006/relationships/hyperlink" Target="http://mobile.tutsplus.com/tutorials/android/android-layout/"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jobs.monster.com/v-it-q-android-developer-jobs.aspx" TargetMode="External"/><Relationship Id="rId2" Type="http://schemas.openxmlformats.org/officeDocument/2006/relationships/hyperlink" Target="http://www.onwardsearch.com/Android-Development-Jobs/careers/" TargetMode="External"/><Relationship Id="rId1" Type="http://schemas.openxmlformats.org/officeDocument/2006/relationships/slideLayout" Target="../slideLayouts/slideLayout2.xml"/><Relationship Id="rId5" Type="http://schemas.openxmlformats.org/officeDocument/2006/relationships/hyperlink" Target="http://www.freelancer.com/jobs/Android/" TargetMode="External"/><Relationship Id="rId4" Type="http://schemas.openxmlformats.org/officeDocument/2006/relationships/hyperlink" Target="http://www.indeed.com/q-Android-jobs.html"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hyperlink" Target="http://developer.android.com/tools/devic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developer.android.com/tools/device.html" TargetMode="External"/><Relationship Id="rId2" Type="http://schemas.openxmlformats.org/officeDocument/2006/relationships/hyperlink" Target="http://developer.android.com/tools/extras/oem-usb.html" TargetMode="External"/><Relationship Id="rId1" Type="http://schemas.openxmlformats.org/officeDocument/2006/relationships/slideLayout" Target="../slideLayouts/slideLayout2.xml"/><Relationship Id="rId4" Type="http://schemas.openxmlformats.org/officeDocument/2006/relationships/hyperlink" Target="http://www.reactivated.net/writing_udev_rule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stackoverflow.com/questions/7817044/how-to-create-an-avd-for-android-4-0"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developer.android.com/reference/android/view/View.OnClickListener.html" TargetMode="External"/><Relationship Id="rId2" Type="http://schemas.openxmlformats.org/officeDocument/2006/relationships/hyperlink" Target="http://www.androidguys.com/2010/05/07/android-apis-spectrum-openness/"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www.petesqbsite.com/sections/express/issue17/modularversusoop.html" TargetMode="External"/><Relationship Id="rId2" Type="http://schemas.openxmlformats.org/officeDocument/2006/relationships/hyperlink" Target="http://mmcneil.com/2012/01/who-really-invented-the-smartphone/" TargetMode="External"/><Relationship Id="rId1" Type="http://schemas.openxmlformats.org/officeDocument/2006/relationships/slideLayout" Target="../slideLayouts/slideLayout2.xml"/><Relationship Id="rId5" Type="http://schemas.openxmlformats.org/officeDocument/2006/relationships/hyperlink" Target="http://androidapps.org.ua/androidintro_ipc_intent.html" TargetMode="External"/><Relationship Id="rId4" Type="http://schemas.openxmlformats.org/officeDocument/2006/relationships/hyperlink" Target="http://onlamp.com/onlamp/2005/09/15/what-is-opensource.html" TargetMode="External"/></Relationships>
</file>

<file path=ppt/slides/_rels/slide144.xml.rels><?xml version="1.0" encoding="UTF-8" standalone="yes"?>
<Relationships xmlns="http://schemas.openxmlformats.org/package/2006/relationships"><Relationship Id="rId2" Type="http://schemas.openxmlformats.org/officeDocument/2006/relationships/hyperlink" Target="http://developer.android.com/"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developer.android.com/"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developer.android.com/"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clips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mail@fahim.cooperativecorner.com" TargetMode="External"/><Relationship Id="rId2" Type="http://schemas.openxmlformats.org/officeDocument/2006/relationships/hyperlink" Target="http://fahim.cooperativecorner.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nu.org/philosophy/free-sw.html" TargetMode="External"/><Relationship Id="rId2" Type="http://schemas.openxmlformats.org/officeDocument/2006/relationships/hyperlink" Target="http://opensource.org/docs/os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c2.com/cgi/wiki?GnuProject" TargetMode="External"/><Relationship Id="rId3" Type="http://schemas.openxmlformats.org/officeDocument/2006/relationships/hyperlink" Target="http://c2.com/cgi/wiki?FreeSoftware" TargetMode="External"/><Relationship Id="rId7" Type="http://schemas.openxmlformats.org/officeDocument/2006/relationships/hyperlink" Target="http://c2.com/cgi/wiki?NonDisclosureAgreement" TargetMode="External"/><Relationship Id="rId12" Type="http://schemas.openxmlformats.org/officeDocument/2006/relationships/hyperlink" Target="http://www.gnu.org/philosophy/categories.html" TargetMode="External"/><Relationship Id="rId2" Type="http://schemas.openxmlformats.org/officeDocument/2006/relationships/hyperlink" Target="http://c2.com/cgi/wiki?FreeSoftwareVsOpenSource" TargetMode="External"/><Relationship Id="rId1" Type="http://schemas.openxmlformats.org/officeDocument/2006/relationships/slideLayout" Target="../slideLayouts/slideLayout2.xml"/><Relationship Id="rId6" Type="http://schemas.openxmlformats.org/officeDocument/2006/relationships/hyperlink" Target="http://c2.com/cgi/wiki?edit=MoralDilemma" TargetMode="External"/><Relationship Id="rId11" Type="http://schemas.openxmlformats.org/officeDocument/2006/relationships/hyperlink" Target="http://c2.com/cgi/wiki?edit=BusinessFriendly" TargetMode="External"/><Relationship Id="rId5" Type="http://schemas.openxmlformats.org/officeDocument/2006/relationships/hyperlink" Target="http://c2.com/cgi/wiki?RichardStallman" TargetMode="External"/><Relationship Id="rId10" Type="http://schemas.openxmlformats.org/officeDocument/2006/relationships/hyperlink" Target="http://c2.com/cgi/wiki?TheCathedralAndTheBazaar" TargetMode="External"/><Relationship Id="rId4" Type="http://schemas.openxmlformats.org/officeDocument/2006/relationships/hyperlink" Target="http://c2.com/cgi/wiki?FreeSoftwareFoundation" TargetMode="External"/><Relationship Id="rId9" Type="http://schemas.openxmlformats.org/officeDocument/2006/relationships/hyperlink" Target="http://c2.com/cgi/wiki?OpenSourc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wankumar46.blogspot.com/2012/03/dvm-vs-jvm.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elm.eeng.dcu.ie/~ee402/ee402notes/html/ch04s02.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ducatesquare.com/tutorials/java-tutorial/core-java-basic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java.com/" TargetMode="External"/><Relationship Id="rId2" Type="http://schemas.openxmlformats.org/officeDocument/2006/relationships/hyperlink" Target="http://www.javabeat.ne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Andy_Rubin" TargetMode="External"/><Relationship Id="rId3" Type="http://schemas.openxmlformats.org/officeDocument/2006/relationships/hyperlink" Target="http://en.wikipedia.org/wiki/Android_(operating_system)" TargetMode="External"/><Relationship Id="rId7" Type="http://schemas.openxmlformats.org/officeDocument/2006/relationships/hyperlink" Target="http://en.wikipedia.org/wiki/Smartphone" TargetMode="External"/><Relationship Id="rId2" Type="http://schemas.openxmlformats.org/officeDocument/2006/relationships/hyperlink" Target="http://en.wikipedia.org/wiki/Danger_(company)" TargetMode="External"/><Relationship Id="rId1" Type="http://schemas.openxmlformats.org/officeDocument/2006/relationships/slideLayout" Target="../slideLayouts/slideLayout2.xml"/><Relationship Id="rId6" Type="http://schemas.openxmlformats.org/officeDocument/2006/relationships/hyperlink" Target="http://en.wikipedia.org/wiki/Operating_system" TargetMode="External"/><Relationship Id="rId5" Type="http://schemas.openxmlformats.org/officeDocument/2006/relationships/hyperlink" Target="http://en.wikipedia.org/wiki/Open-source" TargetMode="External"/><Relationship Id="rId4" Type="http://schemas.openxmlformats.org/officeDocument/2006/relationships/hyperlink" Target="http://en.wikipedia.org/wiki/Googl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makeuseof.com/tags/notepad/" TargetMode="External"/><Relationship Id="rId2" Type="http://schemas.openxmlformats.org/officeDocument/2006/relationships/hyperlink" Target="http://www.makeuseof.com/dir/tag/chrom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karlin.mff.cuni.cz/network/prirucky/javatut/java/javaOO/interfaceAsType.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googleblog.blogspot.com/2007/11/wheres-my-gphone.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flosshub.org/" TargetMode="External"/><Relationship Id="rId13" Type="http://schemas.openxmlformats.org/officeDocument/2006/relationships/hyperlink" Target="http://bioinformatics.org/" TargetMode="External"/><Relationship Id="rId3" Type="http://schemas.openxmlformats.org/officeDocument/2006/relationships/hyperlink" Target="http://www.oemr.org/" TargetMode="External"/><Relationship Id="rId7" Type="http://schemas.openxmlformats.org/officeDocument/2006/relationships/hyperlink" Target="http://flossmole.org/" TargetMode="External"/><Relationship Id="rId12" Type="http://schemas.openxmlformats.org/officeDocument/2006/relationships/hyperlink" Target="http://developer.berlios.de/" TargetMode="External"/><Relationship Id="rId2" Type="http://schemas.openxmlformats.org/officeDocument/2006/relationships/hyperlink" Target="http://opensource.org/" TargetMode="External"/><Relationship Id="rId1" Type="http://schemas.openxmlformats.org/officeDocument/2006/relationships/slideLayout" Target="../slideLayouts/slideLayout2.xml"/><Relationship Id="rId6" Type="http://schemas.openxmlformats.org/officeDocument/2006/relationships/hyperlink" Target="http://www.ohloh.org/" TargetMode="External"/><Relationship Id="rId11" Type="http://schemas.openxmlformats.org/officeDocument/2006/relationships/hyperlink" Target="http://osdir.com/" TargetMode="External"/><Relationship Id="rId5" Type="http://schemas.openxmlformats.org/officeDocument/2006/relationships/hyperlink" Target="http://sourceforge.net/" TargetMode="External"/><Relationship Id="rId10" Type="http://schemas.openxmlformats.org/officeDocument/2006/relationships/hyperlink" Target="http://freshmeat.net/" TargetMode="External"/><Relationship Id="rId4" Type="http://schemas.openxmlformats.org/officeDocument/2006/relationships/hyperlink" Target="http://www.x12.org/" TargetMode="External"/><Relationship Id="rId9" Type="http://schemas.openxmlformats.org/officeDocument/2006/relationships/hyperlink" Target="http://openworldforum.or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oyvindhauge.com/blog/2008/06/30/" TargetMode="External"/><Relationship Id="rId2" Type="http://schemas.openxmlformats.org/officeDocument/2006/relationships/hyperlink" Target="http://en.wikipedia.org/wiki/Compiler"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lfresco.com/" TargetMode="External"/><Relationship Id="rId2" Type="http://schemas.openxmlformats.org/officeDocument/2006/relationships/hyperlink" Target="http://www.cmswire.com/news/topic/alfresco" TargetMode="External"/><Relationship Id="rId1" Type="http://schemas.openxmlformats.org/officeDocument/2006/relationships/slideLayout" Target="../slideLayouts/slideLayout2.xml"/><Relationship Id="rId4" Type="http://schemas.openxmlformats.org/officeDocument/2006/relationships/hyperlink" Target="http://www.cmswire.com/cms/enterprise-cms/"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dirty="0" smtClean="0"/>
              <a:t>Do you like to be smarter than you are?</a:t>
            </a:r>
            <a:endParaRPr lang="en-US" dirty="0"/>
          </a:p>
        </p:txBody>
      </p:sp>
      <p:sp>
        <p:nvSpPr>
          <p:cNvPr id="3" name="Subtitle 2"/>
          <p:cNvSpPr>
            <a:spLocks noGrp="1"/>
          </p:cNvSpPr>
          <p:nvPr>
            <p:ph type="subTitle" idx="1"/>
          </p:nvPr>
        </p:nvSpPr>
        <p:spPr>
          <a:xfrm>
            <a:off x="1524000" y="1752600"/>
            <a:ext cx="6400800" cy="1752600"/>
          </a:xfrm>
        </p:spPr>
        <p:txBody>
          <a:bodyPr>
            <a:normAutofit fontScale="92500" lnSpcReduction="20000"/>
          </a:bodyPr>
          <a:lstStyle/>
          <a:p>
            <a:r>
              <a:rPr lang="en-US" dirty="0" smtClean="0">
                <a:solidFill>
                  <a:srgbClr val="0070C0"/>
                </a:solidFill>
              </a:rPr>
              <a:t>If No, then you are in wrong crowd today.</a:t>
            </a:r>
          </a:p>
          <a:p>
            <a:r>
              <a:rPr lang="en-US" dirty="0" smtClean="0">
                <a:solidFill>
                  <a:srgbClr val="0070C0"/>
                </a:solidFill>
              </a:rPr>
              <a:t>If yes, then Let me introduce to you </a:t>
            </a:r>
            <a:r>
              <a:rPr lang="en-US" dirty="0" smtClean="0">
                <a:solidFill>
                  <a:srgbClr val="FF0000"/>
                </a:solidFill>
              </a:rPr>
              <a:t>Mr. Android</a:t>
            </a:r>
            <a:r>
              <a:rPr lang="en-US" dirty="0" smtClean="0">
                <a:solidFill>
                  <a:srgbClr val="0070C0"/>
                </a:solidFill>
              </a:rPr>
              <a:t>, who will help you get smarter</a:t>
            </a:r>
            <a:r>
              <a:rPr lang="en-US" dirty="0" smtClean="0"/>
              <a:t>.</a:t>
            </a:r>
            <a:endParaRPr lang="en-US" dirty="0"/>
          </a:p>
        </p:txBody>
      </p:sp>
      <p:sp>
        <p:nvSpPr>
          <p:cNvPr id="4" name="Rectangle 3"/>
          <p:cNvSpPr/>
          <p:nvPr/>
        </p:nvSpPr>
        <p:spPr>
          <a:xfrm>
            <a:off x="685800" y="3581400"/>
            <a:ext cx="8001000" cy="3200876"/>
          </a:xfrm>
          <a:prstGeom prst="rect">
            <a:avLst/>
          </a:prstGeom>
        </p:spPr>
        <p:txBody>
          <a:bodyPr wrap="square">
            <a:spAutoFit/>
          </a:bodyPr>
          <a:lstStyle/>
          <a:p>
            <a:pPr algn="ctr"/>
            <a:r>
              <a:rPr lang="en-US" sz="2800" dirty="0" smtClean="0">
                <a:solidFill>
                  <a:srgbClr val="FF0000"/>
                </a:solidFill>
              </a:rPr>
              <a:t>Introducing </a:t>
            </a:r>
            <a:r>
              <a:rPr lang="en-US" sz="2800" dirty="0" err="1" smtClean="0">
                <a:solidFill>
                  <a:srgbClr val="FF0000"/>
                </a:solidFill>
              </a:rPr>
              <a:t>SmartPhone</a:t>
            </a:r>
            <a:r>
              <a:rPr lang="en-US" sz="2800" dirty="0" smtClean="0">
                <a:solidFill>
                  <a:srgbClr val="FF0000"/>
                </a:solidFill>
              </a:rPr>
              <a:t> Application Development Using </a:t>
            </a:r>
            <a:r>
              <a:rPr lang="en-US" sz="2800" i="1" u="sng" dirty="0" smtClean="0"/>
              <a:t>Android Development Environment.</a:t>
            </a:r>
          </a:p>
          <a:p>
            <a:pPr algn="ctr"/>
            <a:r>
              <a:rPr lang="en-US" sz="2800" dirty="0" smtClean="0">
                <a:solidFill>
                  <a:srgbClr val="FF0000"/>
                </a:solidFill>
              </a:rPr>
              <a:t>Nov 29, 2012</a:t>
            </a:r>
          </a:p>
          <a:p>
            <a:pPr algn="ctr"/>
            <a:r>
              <a:rPr lang="en-US" sz="2800" dirty="0" smtClean="0">
                <a:solidFill>
                  <a:srgbClr val="FF0000"/>
                </a:solidFill>
              </a:rPr>
              <a:t>Fairfield University</a:t>
            </a:r>
          </a:p>
          <a:p>
            <a:pPr algn="ctr"/>
            <a:r>
              <a:rPr lang="en-US" dirty="0" smtClean="0"/>
              <a:t>By </a:t>
            </a:r>
          </a:p>
          <a:p>
            <a:pPr algn="ctr"/>
            <a:r>
              <a:rPr lang="en-US" dirty="0" err="1" smtClean="0"/>
              <a:t>Fahim</a:t>
            </a:r>
            <a:r>
              <a:rPr lang="en-US" dirty="0" smtClean="0"/>
              <a:t> </a:t>
            </a:r>
            <a:r>
              <a:rPr lang="en-US" dirty="0" err="1" smtClean="0"/>
              <a:t>Uddin</a:t>
            </a:r>
            <a:r>
              <a:rPr lang="en-US" dirty="0" smtClean="0"/>
              <a:t>.</a:t>
            </a:r>
          </a:p>
          <a:p>
            <a:pPr algn="ctr"/>
            <a:r>
              <a:rPr lang="en-US" dirty="0" smtClean="0">
                <a:hlinkClick r:id="rId2"/>
              </a:rPr>
              <a:t>email@fahim.cooperativecorner.com</a:t>
            </a:r>
            <a:endParaRPr lang="en-US" dirty="0" smtClean="0"/>
          </a:p>
          <a:p>
            <a:pPr algn="ctr"/>
            <a:r>
              <a:rPr lang="en-US" dirty="0" smtClean="0">
                <a:hlinkClick r:id="rId3"/>
              </a:rPr>
              <a:t>http://fahim.cooperativecorner.com</a:t>
            </a:r>
            <a:endParaRPr lang="en-US" dirty="0" smtClean="0"/>
          </a:p>
          <a:p>
            <a:pPr algn="ctr"/>
            <a:r>
              <a:rPr lang="en-US" dirty="0" smtClean="0"/>
              <a:t>203-543-9688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you do?</a:t>
            </a:r>
            <a:endParaRPr lang="en-US" dirty="0"/>
          </a:p>
        </p:txBody>
      </p:sp>
      <p:sp>
        <p:nvSpPr>
          <p:cNvPr id="3" name="Content Placeholder 2"/>
          <p:cNvSpPr>
            <a:spLocks noGrp="1"/>
          </p:cNvSpPr>
          <p:nvPr>
            <p:ph idx="1"/>
          </p:nvPr>
        </p:nvSpPr>
        <p:spPr/>
        <p:txBody>
          <a:bodyPr/>
          <a:lstStyle/>
          <a:p>
            <a:r>
              <a:rPr lang="en-US" b="1" dirty="0" smtClean="0"/>
              <a:t>1. Sell Support Contracts</a:t>
            </a:r>
          </a:p>
          <a:p>
            <a:r>
              <a:rPr lang="en-US" b="1" dirty="0" smtClean="0"/>
              <a:t>2. Sell Value-Added Enhancements</a:t>
            </a:r>
          </a:p>
          <a:p>
            <a:r>
              <a:rPr lang="en-US" b="1" dirty="0" smtClean="0"/>
              <a:t>3. Sell Documentation</a:t>
            </a:r>
          </a:p>
          <a:p>
            <a:r>
              <a:rPr lang="en-US" b="1" dirty="0" smtClean="0"/>
              <a:t>4. Sell Binaries</a:t>
            </a:r>
          </a:p>
          <a:p>
            <a:r>
              <a:rPr lang="en-US" b="1" dirty="0" smtClean="0"/>
              <a:t>5. </a:t>
            </a:r>
            <a:r>
              <a:rPr lang="en-US" b="1" smtClean="0"/>
              <a:t>Sell Your Expertise as a Consultant</a:t>
            </a:r>
          </a:p>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a:t>
            </a:r>
            <a:endParaRPr lang="en-US" dirty="0"/>
          </a:p>
        </p:txBody>
      </p:sp>
      <p:sp>
        <p:nvSpPr>
          <p:cNvPr id="3" name="Content Placeholder 2"/>
          <p:cNvSpPr>
            <a:spLocks noGrp="1"/>
          </p:cNvSpPr>
          <p:nvPr>
            <p:ph idx="1"/>
          </p:nvPr>
        </p:nvSpPr>
        <p:spPr/>
        <p:txBody>
          <a:bodyPr/>
          <a:lstStyle/>
          <a:p>
            <a:r>
              <a:rPr lang="en-US" dirty="0" smtClean="0"/>
              <a:t>Familiarize with the main types of GUI components</a:t>
            </a:r>
          </a:p>
          <a:p>
            <a:r>
              <a:rPr lang="en-US" dirty="0" smtClean="0"/>
              <a:t>Concepts: </a:t>
            </a:r>
          </a:p>
          <a:p>
            <a:pPr lvl="1"/>
            <a:r>
              <a:rPr lang="en-US" dirty="0" smtClean="0"/>
              <a:t>Layouts</a:t>
            </a:r>
          </a:p>
          <a:p>
            <a:pPr lvl="1"/>
            <a:r>
              <a:rPr lang="en-US" dirty="0" smtClean="0"/>
              <a:t>Widgets</a:t>
            </a:r>
          </a:p>
          <a:p>
            <a:pPr lvl="1"/>
            <a:r>
              <a:rPr lang="en-US" dirty="0" smtClean="0"/>
              <a:t>Menus</a:t>
            </a:r>
          </a:p>
          <a:p>
            <a:pPr lvl="1"/>
            <a:r>
              <a:rPr lang="en-US" dirty="0" smtClean="0"/>
              <a:t>Slides from 31-36 are from Professor Becker </a:t>
            </a:r>
            <a:r>
              <a:rPr lang="en-US" dirty="0" err="1" smtClean="0"/>
              <a:t>Hecker</a:t>
            </a:r>
            <a:r>
              <a:rPr lang="en-US" dirty="0" smtClean="0"/>
              <a:t>.</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p:spPr>
        <p:txBody>
          <a:bodyPr/>
          <a:lstStyle/>
          <a:p>
            <a:fld id="{5845C371-9C7F-4F77-81A5-2FA78C5704D1}" type="slidenum">
              <a:rPr lang="en-US">
                <a:latin typeface="Verdana" charset="0"/>
              </a:rPr>
              <a:pPr/>
              <a:t>101</a:t>
            </a:fld>
            <a:endParaRPr lang="en-US">
              <a:latin typeface="Verdana" charset="0"/>
            </a:endParaRPr>
          </a:p>
        </p:txBody>
      </p:sp>
      <p:sp>
        <p:nvSpPr>
          <p:cNvPr id="5124" name="Rectangle 2"/>
          <p:cNvSpPr>
            <a:spLocks noGrp="1" noChangeArrowheads="1"/>
          </p:cNvSpPr>
          <p:nvPr>
            <p:ph type="title"/>
          </p:nvPr>
        </p:nvSpPr>
        <p:spPr/>
        <p:txBody>
          <a:bodyPr/>
          <a:lstStyle/>
          <a:p>
            <a:pPr eaLnBrk="1" hangingPunct="1"/>
            <a:r>
              <a:rPr lang="en-US" smtClean="0"/>
              <a:t>View Hierarchy</a:t>
            </a:r>
          </a:p>
        </p:txBody>
      </p:sp>
      <p:sp>
        <p:nvSpPr>
          <p:cNvPr id="5125" name="Rectangle 3"/>
          <p:cNvSpPr>
            <a:spLocks noGrp="1" noChangeArrowheads="1"/>
          </p:cNvSpPr>
          <p:nvPr>
            <p:ph type="body" idx="1"/>
          </p:nvPr>
        </p:nvSpPr>
        <p:spPr>
          <a:xfrm>
            <a:off x="457200" y="1600200"/>
            <a:ext cx="8229600" cy="1905000"/>
          </a:xfrm>
        </p:spPr>
        <p:txBody>
          <a:bodyPr/>
          <a:lstStyle/>
          <a:p>
            <a:pPr eaLnBrk="1" hangingPunct="1"/>
            <a:r>
              <a:rPr lang="en-US" sz="2400" smtClean="0"/>
              <a:t>All the views in a window are arranged in a tree</a:t>
            </a:r>
          </a:p>
          <a:p>
            <a:pPr eaLnBrk="1" hangingPunct="1"/>
            <a:r>
              <a:rPr lang="en-US" sz="2400" smtClean="0"/>
              <a:t>You show the tree by calling </a:t>
            </a:r>
            <a:r>
              <a:rPr lang="en-US" sz="2400" smtClean="0">
                <a:solidFill>
                  <a:schemeClr val="bg2"/>
                </a:solidFill>
              </a:rPr>
              <a:t>setContentView(rootNode)</a:t>
            </a:r>
            <a:r>
              <a:rPr lang="en-US" sz="2400" smtClean="0"/>
              <a:t> in the activity</a:t>
            </a:r>
          </a:p>
          <a:p>
            <a:pPr eaLnBrk="1" hangingPunct="1"/>
            <a:endParaRPr lang="en-US" sz="2400" smtClean="0"/>
          </a:p>
        </p:txBody>
      </p:sp>
      <p:pic>
        <p:nvPicPr>
          <p:cNvPr id="5126" name="Picture 6" descr="viewgroup"/>
          <p:cNvPicPr>
            <a:picLocks noChangeAspect="1" noChangeArrowheads="1"/>
          </p:cNvPicPr>
          <p:nvPr/>
        </p:nvPicPr>
        <p:blipFill>
          <a:blip r:embed="rId2" cstate="print"/>
          <a:srcRect/>
          <a:stretch>
            <a:fillRect/>
          </a:stretch>
        </p:blipFill>
        <p:spPr bwMode="auto">
          <a:xfrm>
            <a:off x="1371600" y="3810000"/>
            <a:ext cx="2971800" cy="2009775"/>
          </a:xfrm>
          <a:prstGeom prst="rect">
            <a:avLst/>
          </a:prstGeom>
          <a:noFill/>
          <a:ln w="9525">
            <a:noFill/>
            <a:miter lim="800000"/>
            <a:headEnd/>
            <a:tailEnd/>
          </a:ln>
        </p:spPr>
      </p:pic>
      <p:pic>
        <p:nvPicPr>
          <p:cNvPr id="5127" name="Picture 7"/>
          <p:cNvPicPr>
            <a:picLocks noChangeAspect="1" noChangeArrowheads="1"/>
          </p:cNvPicPr>
          <p:nvPr/>
        </p:nvPicPr>
        <p:blipFill>
          <a:blip r:embed="rId3" cstate="print"/>
          <a:srcRect/>
          <a:stretch>
            <a:fillRect/>
          </a:stretch>
        </p:blipFill>
        <p:spPr bwMode="auto">
          <a:xfrm>
            <a:off x="6019800" y="3581400"/>
            <a:ext cx="204152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p:spPr>
        <p:txBody>
          <a:bodyPr/>
          <a:lstStyle/>
          <a:p>
            <a:fld id="{32CA985D-FBBA-4FD0-A622-8AA67B1416B8}" type="slidenum">
              <a:rPr lang="en-US">
                <a:latin typeface="Verdana" charset="0"/>
              </a:rPr>
              <a:pPr/>
              <a:t>102</a:t>
            </a:fld>
            <a:endParaRPr lang="en-US">
              <a:latin typeface="Verdana" charset="0"/>
            </a:endParaRPr>
          </a:p>
        </p:txBody>
      </p:sp>
      <p:sp>
        <p:nvSpPr>
          <p:cNvPr id="6148" name="Rectangle 2"/>
          <p:cNvSpPr>
            <a:spLocks noGrp="1" noChangeArrowheads="1"/>
          </p:cNvSpPr>
          <p:nvPr>
            <p:ph type="title"/>
          </p:nvPr>
        </p:nvSpPr>
        <p:spPr/>
        <p:txBody>
          <a:bodyPr/>
          <a:lstStyle/>
          <a:p>
            <a:pPr eaLnBrk="1" hangingPunct="1"/>
            <a:r>
              <a:rPr lang="en-US" smtClean="0"/>
              <a:t>Layout</a:t>
            </a:r>
          </a:p>
        </p:txBody>
      </p:sp>
      <p:sp>
        <p:nvSpPr>
          <p:cNvPr id="6149" name="Rectangle 3"/>
          <p:cNvSpPr>
            <a:spLocks noGrp="1" noChangeArrowheads="1"/>
          </p:cNvSpPr>
          <p:nvPr>
            <p:ph type="body" idx="1"/>
          </p:nvPr>
        </p:nvSpPr>
        <p:spPr>
          <a:xfrm>
            <a:off x="457200" y="1600200"/>
            <a:ext cx="4343400" cy="4530725"/>
          </a:xfrm>
        </p:spPr>
        <p:txBody>
          <a:bodyPr>
            <a:normAutofit lnSpcReduction="10000"/>
          </a:bodyPr>
          <a:lstStyle/>
          <a:p>
            <a:pPr eaLnBrk="1" hangingPunct="1"/>
            <a:r>
              <a:rPr lang="en-US" smtClean="0"/>
              <a:t>Defines how elements are positioned relative to each other (next to each other, under each other, in a table, grid, etc.)</a:t>
            </a:r>
          </a:p>
          <a:p>
            <a:pPr eaLnBrk="1" hangingPunct="1"/>
            <a:r>
              <a:rPr lang="en-US" smtClean="0"/>
              <a:t>Can have a different layouts for each ViewGroup</a:t>
            </a:r>
          </a:p>
        </p:txBody>
      </p:sp>
      <p:pic>
        <p:nvPicPr>
          <p:cNvPr id="6150" name="Picture 5" descr="layoutparams"/>
          <p:cNvPicPr>
            <a:picLocks noChangeAspect="1" noChangeArrowheads="1"/>
          </p:cNvPicPr>
          <p:nvPr/>
        </p:nvPicPr>
        <p:blipFill>
          <a:blip r:embed="rId2" cstate="print"/>
          <a:srcRect/>
          <a:stretch>
            <a:fillRect/>
          </a:stretch>
        </p:blipFill>
        <p:spPr bwMode="auto">
          <a:xfrm>
            <a:off x="5029200" y="1905000"/>
            <a:ext cx="41148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lstStyle/>
          <a:p>
            <a:fld id="{2E32A732-A830-4A54-AAFC-1BF8998F7083}" type="slidenum">
              <a:rPr lang="en-US">
                <a:latin typeface="Verdana" charset="0"/>
              </a:rPr>
              <a:pPr/>
              <a:t>103</a:t>
            </a:fld>
            <a:endParaRPr lang="en-US">
              <a:latin typeface="Verdana" charset="0"/>
            </a:endParaRPr>
          </a:p>
        </p:txBody>
      </p:sp>
      <p:sp>
        <p:nvSpPr>
          <p:cNvPr id="7172" name="Rectangle 2"/>
          <p:cNvSpPr>
            <a:spLocks noGrp="1" noChangeArrowheads="1"/>
          </p:cNvSpPr>
          <p:nvPr>
            <p:ph type="title"/>
          </p:nvPr>
        </p:nvSpPr>
        <p:spPr/>
        <p:txBody>
          <a:bodyPr/>
          <a:lstStyle/>
          <a:p>
            <a:pPr eaLnBrk="1" hangingPunct="1"/>
            <a:r>
              <a:rPr lang="en-US" smtClean="0"/>
              <a:t>Widgets</a:t>
            </a:r>
          </a:p>
        </p:txBody>
      </p:sp>
      <p:sp>
        <p:nvSpPr>
          <p:cNvPr id="7173" name="Rectangle 3"/>
          <p:cNvSpPr>
            <a:spLocks noGrp="1" noChangeArrowheads="1"/>
          </p:cNvSpPr>
          <p:nvPr>
            <p:ph type="body" idx="1"/>
          </p:nvPr>
        </p:nvSpPr>
        <p:spPr>
          <a:xfrm>
            <a:off x="457200" y="1600200"/>
            <a:ext cx="4114800" cy="4530725"/>
          </a:xfrm>
        </p:spPr>
        <p:txBody>
          <a:bodyPr/>
          <a:lstStyle/>
          <a:p>
            <a:pPr eaLnBrk="1" hangingPunct="1"/>
            <a:r>
              <a:rPr lang="en-US" smtClean="0"/>
              <a:t>All are View objects</a:t>
            </a:r>
          </a:p>
          <a:p>
            <a:pPr eaLnBrk="1" hangingPunct="1"/>
            <a:r>
              <a:rPr lang="en-US" smtClean="0"/>
              <a:t>Examples:</a:t>
            </a:r>
          </a:p>
          <a:p>
            <a:pPr lvl="1" eaLnBrk="1" hangingPunct="1"/>
            <a:r>
              <a:rPr lang="en-US" smtClean="0"/>
              <a:t>TextFields</a:t>
            </a:r>
          </a:p>
          <a:p>
            <a:pPr lvl="1" eaLnBrk="1" hangingPunct="1"/>
            <a:r>
              <a:rPr lang="en-US" smtClean="0"/>
              <a:t>EditFields</a:t>
            </a:r>
          </a:p>
          <a:p>
            <a:pPr lvl="1" eaLnBrk="1" hangingPunct="1"/>
            <a:r>
              <a:rPr lang="en-US" smtClean="0"/>
              <a:t>Buttons</a:t>
            </a:r>
          </a:p>
          <a:p>
            <a:pPr lvl="1" eaLnBrk="1" hangingPunct="1"/>
            <a:r>
              <a:rPr lang="en-US" smtClean="0"/>
              <a:t>Checkboxes</a:t>
            </a:r>
          </a:p>
          <a:p>
            <a:pPr lvl="1" eaLnBrk="1" hangingPunct="1"/>
            <a:r>
              <a:rPr lang="en-US" smtClean="0"/>
              <a:t>RadioButtons</a:t>
            </a:r>
          </a:p>
          <a:p>
            <a:pPr lvl="1" eaLnBrk="1" hangingPunct="1"/>
            <a:r>
              <a:rPr lang="en-US" smtClean="0"/>
              <a:t>etc.</a:t>
            </a:r>
          </a:p>
        </p:txBody>
      </p:sp>
      <p:pic>
        <p:nvPicPr>
          <p:cNvPr id="7174" name="Picture 4"/>
          <p:cNvPicPr>
            <a:picLocks noChangeAspect="1" noChangeArrowheads="1"/>
          </p:cNvPicPr>
          <p:nvPr/>
        </p:nvPicPr>
        <p:blipFill>
          <a:blip r:embed="rId2" cstate="print"/>
          <a:srcRect/>
          <a:stretch>
            <a:fillRect/>
          </a:stretch>
        </p:blipFill>
        <p:spPr bwMode="auto">
          <a:xfrm>
            <a:off x="5410200" y="1600200"/>
            <a:ext cx="3171825"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p:spPr>
        <p:txBody>
          <a:bodyPr/>
          <a:lstStyle/>
          <a:p>
            <a:fld id="{CF3630E3-5081-4A35-9901-312A16BD8AB4}" type="slidenum">
              <a:rPr lang="en-US">
                <a:latin typeface="Verdana" charset="0"/>
              </a:rPr>
              <a:pPr/>
              <a:t>104</a:t>
            </a:fld>
            <a:endParaRPr lang="en-US">
              <a:latin typeface="Verdana" charset="0"/>
            </a:endParaRPr>
          </a:p>
        </p:txBody>
      </p:sp>
      <p:sp>
        <p:nvSpPr>
          <p:cNvPr id="8196" name="Rectangle 2"/>
          <p:cNvSpPr>
            <a:spLocks noGrp="1" noChangeArrowheads="1"/>
          </p:cNvSpPr>
          <p:nvPr>
            <p:ph type="title"/>
          </p:nvPr>
        </p:nvSpPr>
        <p:spPr/>
        <p:txBody>
          <a:bodyPr/>
          <a:lstStyle/>
          <a:p>
            <a:pPr eaLnBrk="1" hangingPunct="1"/>
            <a:r>
              <a:rPr lang="en-US" smtClean="0"/>
              <a:t>UI Events</a:t>
            </a:r>
          </a:p>
        </p:txBody>
      </p:sp>
      <p:sp>
        <p:nvSpPr>
          <p:cNvPr id="8197" name="Rectangle 3"/>
          <p:cNvSpPr>
            <a:spLocks noGrp="1" noChangeArrowheads="1"/>
          </p:cNvSpPr>
          <p:nvPr>
            <p:ph type="body" idx="1"/>
          </p:nvPr>
        </p:nvSpPr>
        <p:spPr/>
        <p:txBody>
          <a:bodyPr>
            <a:normAutofit fontScale="92500"/>
          </a:bodyPr>
          <a:lstStyle/>
          <a:p>
            <a:pPr eaLnBrk="1" hangingPunct="1">
              <a:lnSpc>
                <a:spcPct val="90000"/>
              </a:lnSpc>
            </a:pPr>
            <a:r>
              <a:rPr lang="en-US" smtClean="0"/>
              <a:t>Usually handled by defining a Listener of the form  On&lt;something&gt;Listener and register it with the View</a:t>
            </a:r>
          </a:p>
          <a:p>
            <a:pPr eaLnBrk="1" hangingPunct="1">
              <a:lnSpc>
                <a:spcPct val="90000"/>
              </a:lnSpc>
            </a:pPr>
            <a:r>
              <a:rPr lang="en-US" smtClean="0"/>
              <a:t>For example:</a:t>
            </a:r>
          </a:p>
          <a:p>
            <a:pPr lvl="1" eaLnBrk="1" hangingPunct="1">
              <a:lnSpc>
                <a:spcPct val="90000"/>
              </a:lnSpc>
            </a:pPr>
            <a:r>
              <a:rPr lang="en-US" smtClean="0"/>
              <a:t>OnClickListener() for handling clicks on Buttons or Lists</a:t>
            </a:r>
          </a:p>
          <a:p>
            <a:pPr lvl="1" eaLnBrk="1" hangingPunct="1">
              <a:lnSpc>
                <a:spcPct val="90000"/>
              </a:lnSpc>
            </a:pPr>
            <a:r>
              <a:rPr lang="en-US" smtClean="0"/>
              <a:t>OnTouchListener() for handling touches</a:t>
            </a:r>
          </a:p>
          <a:p>
            <a:pPr lvl="1" eaLnBrk="1" hangingPunct="1">
              <a:lnSpc>
                <a:spcPct val="90000"/>
              </a:lnSpc>
            </a:pPr>
            <a:r>
              <a:rPr lang="en-US" smtClean="0"/>
              <a:t>OnKeyListerner() for handling key presses</a:t>
            </a:r>
          </a:p>
          <a:p>
            <a:pPr eaLnBrk="1" hangingPunct="1">
              <a:lnSpc>
                <a:spcPct val="90000"/>
              </a:lnSpc>
            </a:pPr>
            <a:r>
              <a:rPr lang="en-US" smtClean="0"/>
              <a:t>Alternatively, Override an existing callback if we implemented our own class extending View</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p:spPr>
        <p:txBody>
          <a:bodyPr/>
          <a:lstStyle/>
          <a:p>
            <a:fld id="{7725FA03-DC08-46E4-A641-9712C8BA089D}" type="slidenum">
              <a:rPr lang="en-US">
                <a:latin typeface="Verdana" charset="0"/>
              </a:rPr>
              <a:pPr/>
              <a:t>105</a:t>
            </a:fld>
            <a:endParaRPr lang="en-US">
              <a:latin typeface="Verdana" charset="0"/>
            </a:endParaRPr>
          </a:p>
        </p:txBody>
      </p:sp>
      <p:sp>
        <p:nvSpPr>
          <p:cNvPr id="9220" name="Rectangle 2"/>
          <p:cNvSpPr>
            <a:spLocks noGrp="1" noChangeArrowheads="1"/>
          </p:cNvSpPr>
          <p:nvPr>
            <p:ph type="title"/>
          </p:nvPr>
        </p:nvSpPr>
        <p:spPr/>
        <p:txBody>
          <a:bodyPr/>
          <a:lstStyle/>
          <a:p>
            <a:pPr eaLnBrk="1" hangingPunct="1"/>
            <a:r>
              <a:rPr lang="en-US" smtClean="0"/>
              <a:t>Menus</a:t>
            </a:r>
          </a:p>
        </p:txBody>
      </p:sp>
      <p:sp>
        <p:nvSpPr>
          <p:cNvPr id="9221" name="Rectangle 3"/>
          <p:cNvSpPr>
            <a:spLocks noGrp="1" noChangeArrowheads="1"/>
          </p:cNvSpPr>
          <p:nvPr>
            <p:ph type="body" idx="1"/>
          </p:nvPr>
        </p:nvSpPr>
        <p:spPr>
          <a:xfrm>
            <a:off x="457200" y="1600200"/>
            <a:ext cx="2971800" cy="1219200"/>
          </a:xfrm>
        </p:spPr>
        <p:txBody>
          <a:bodyPr/>
          <a:lstStyle/>
          <a:p>
            <a:pPr eaLnBrk="1" hangingPunct="1"/>
            <a:r>
              <a:rPr lang="en-US" smtClean="0"/>
              <a:t>Options Menu</a:t>
            </a:r>
          </a:p>
        </p:txBody>
      </p:sp>
      <p:sp>
        <p:nvSpPr>
          <p:cNvPr id="9222" name="Rectangle 6"/>
          <p:cNvSpPr>
            <a:spLocks noChangeArrowheads="1"/>
          </p:cNvSpPr>
          <p:nvPr/>
        </p:nvSpPr>
        <p:spPr bwMode="auto">
          <a:xfrm>
            <a:off x="3657600" y="1524000"/>
            <a:ext cx="2286000" cy="9906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buFont typeface="Wingdings" charset="2"/>
              <a:buChar char="p"/>
            </a:pPr>
            <a:r>
              <a:rPr lang="en-US" sz="2800"/>
              <a:t>Context Menu</a:t>
            </a:r>
          </a:p>
        </p:txBody>
      </p:sp>
      <p:sp>
        <p:nvSpPr>
          <p:cNvPr id="9223" name="Rectangle 7"/>
          <p:cNvSpPr>
            <a:spLocks noChangeArrowheads="1"/>
          </p:cNvSpPr>
          <p:nvPr/>
        </p:nvSpPr>
        <p:spPr bwMode="auto">
          <a:xfrm>
            <a:off x="6096000" y="1524000"/>
            <a:ext cx="3048000" cy="838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buFont typeface="Wingdings" charset="2"/>
              <a:buChar char="p"/>
            </a:pPr>
            <a:r>
              <a:rPr lang="en-US" sz="2800"/>
              <a:t>Sub-menu</a:t>
            </a:r>
          </a:p>
        </p:txBody>
      </p:sp>
      <p:pic>
        <p:nvPicPr>
          <p:cNvPr id="9224" name="Picture 8"/>
          <p:cNvPicPr>
            <a:picLocks noChangeAspect="1" noChangeArrowheads="1"/>
          </p:cNvPicPr>
          <p:nvPr/>
        </p:nvPicPr>
        <p:blipFill>
          <a:blip r:embed="rId2" cstate="print"/>
          <a:srcRect/>
          <a:stretch>
            <a:fillRect/>
          </a:stretch>
        </p:blipFill>
        <p:spPr bwMode="auto">
          <a:xfrm>
            <a:off x="533400" y="2590800"/>
            <a:ext cx="2576513" cy="3771900"/>
          </a:xfrm>
          <a:prstGeom prst="rect">
            <a:avLst/>
          </a:prstGeom>
          <a:noFill/>
          <a:ln w="9525">
            <a:noFill/>
            <a:miter lim="800000"/>
            <a:headEnd/>
            <a:tailEnd/>
          </a:ln>
        </p:spPr>
      </p:pic>
      <p:pic>
        <p:nvPicPr>
          <p:cNvPr id="9225" name="Picture 9"/>
          <p:cNvPicPr>
            <a:picLocks noChangeAspect="1" noChangeArrowheads="1"/>
          </p:cNvPicPr>
          <p:nvPr/>
        </p:nvPicPr>
        <p:blipFill>
          <a:blip r:embed="rId3" cstate="print"/>
          <a:srcRect/>
          <a:stretch>
            <a:fillRect/>
          </a:stretch>
        </p:blipFill>
        <p:spPr bwMode="auto">
          <a:xfrm>
            <a:off x="3276600" y="2590800"/>
            <a:ext cx="2586038" cy="3810000"/>
          </a:xfrm>
          <a:prstGeom prst="rect">
            <a:avLst/>
          </a:prstGeom>
          <a:noFill/>
          <a:ln w="9525">
            <a:noFill/>
            <a:miter lim="800000"/>
            <a:headEnd/>
            <a:tailEnd/>
          </a:ln>
        </p:spPr>
      </p:pic>
      <p:pic>
        <p:nvPicPr>
          <p:cNvPr id="9226" name="Picture 10"/>
          <p:cNvPicPr>
            <a:picLocks noChangeAspect="1" noChangeArrowheads="1"/>
          </p:cNvPicPr>
          <p:nvPr/>
        </p:nvPicPr>
        <p:blipFill>
          <a:blip r:embed="rId4" cstate="print"/>
          <a:srcRect/>
          <a:stretch>
            <a:fillRect/>
          </a:stretch>
        </p:blipFill>
        <p:spPr bwMode="auto">
          <a:xfrm>
            <a:off x="6172200" y="2590800"/>
            <a:ext cx="28575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p:spPr>
        <p:txBody>
          <a:bodyPr/>
          <a:lstStyle/>
          <a:p>
            <a:fld id="{2FAF0746-88D5-457F-9E68-1836A7E8A585}" type="slidenum">
              <a:rPr lang="en-US">
                <a:latin typeface="Verdana" charset="0"/>
              </a:rPr>
              <a:pPr/>
              <a:t>106</a:t>
            </a:fld>
            <a:endParaRPr lang="en-US">
              <a:latin typeface="Verdana" charset="0"/>
            </a:endParaRPr>
          </a:p>
        </p:txBody>
      </p:sp>
      <p:sp>
        <p:nvSpPr>
          <p:cNvPr id="10244" name="Rectangle 2"/>
          <p:cNvSpPr>
            <a:spLocks noGrp="1" noChangeArrowheads="1"/>
          </p:cNvSpPr>
          <p:nvPr>
            <p:ph type="title"/>
          </p:nvPr>
        </p:nvSpPr>
        <p:spPr/>
        <p:txBody>
          <a:bodyPr/>
          <a:lstStyle/>
          <a:p>
            <a:pPr eaLnBrk="1" hangingPunct="1"/>
            <a:r>
              <a:rPr lang="en-US" smtClean="0"/>
              <a:t>Menus (continued)</a:t>
            </a:r>
          </a:p>
        </p:txBody>
      </p:sp>
      <p:sp>
        <p:nvSpPr>
          <p:cNvPr id="10245" name="Rectangle 5"/>
          <p:cNvSpPr>
            <a:spLocks noChangeArrowheads="1"/>
          </p:cNvSpPr>
          <p:nvPr/>
        </p:nvSpPr>
        <p:spPr bwMode="auto">
          <a:xfrm>
            <a:off x="5791200" y="2667000"/>
            <a:ext cx="1828800" cy="838200"/>
          </a:xfrm>
          <a:prstGeom prst="rect">
            <a:avLst/>
          </a:prstGeom>
          <a:solidFill>
            <a:schemeClr val="accent1"/>
          </a:solidFill>
          <a:ln w="9525">
            <a:solidFill>
              <a:schemeClr val="tx1"/>
            </a:solidFill>
            <a:miter lim="800000"/>
            <a:headEnd/>
            <a:tailEnd/>
          </a:ln>
        </p:spPr>
        <p:txBody>
          <a:bodyPr wrap="none" anchor="ctr"/>
          <a:lstStyle/>
          <a:p>
            <a:pPr algn="ctr"/>
            <a:r>
              <a:rPr lang="en-US"/>
              <a:t>MenuItem</a:t>
            </a:r>
          </a:p>
        </p:txBody>
      </p:sp>
      <p:sp>
        <p:nvSpPr>
          <p:cNvPr id="10246" name="Rectangle 7"/>
          <p:cNvSpPr>
            <a:spLocks noChangeArrowheads="1"/>
          </p:cNvSpPr>
          <p:nvPr/>
        </p:nvSpPr>
        <p:spPr bwMode="auto">
          <a:xfrm>
            <a:off x="990600" y="2667000"/>
            <a:ext cx="1828800" cy="838200"/>
          </a:xfrm>
          <a:prstGeom prst="rect">
            <a:avLst/>
          </a:prstGeom>
          <a:solidFill>
            <a:schemeClr val="accent1"/>
          </a:solidFill>
          <a:ln w="9525">
            <a:solidFill>
              <a:schemeClr val="tx1"/>
            </a:solidFill>
            <a:miter lim="800000"/>
            <a:headEnd/>
            <a:tailEnd/>
          </a:ln>
        </p:spPr>
        <p:txBody>
          <a:bodyPr wrap="none" anchor="ctr"/>
          <a:lstStyle/>
          <a:p>
            <a:pPr algn="ctr"/>
            <a:r>
              <a:rPr lang="en-US"/>
              <a:t>MenuItem</a:t>
            </a:r>
          </a:p>
        </p:txBody>
      </p:sp>
      <p:sp>
        <p:nvSpPr>
          <p:cNvPr id="10247" name="Rectangle 8"/>
          <p:cNvSpPr>
            <a:spLocks noChangeArrowheads="1"/>
          </p:cNvSpPr>
          <p:nvPr/>
        </p:nvSpPr>
        <p:spPr bwMode="auto">
          <a:xfrm>
            <a:off x="3200400" y="4876800"/>
            <a:ext cx="1828800" cy="838200"/>
          </a:xfrm>
          <a:prstGeom prst="rect">
            <a:avLst/>
          </a:prstGeom>
          <a:solidFill>
            <a:schemeClr val="accent1"/>
          </a:solidFill>
          <a:ln w="9525">
            <a:solidFill>
              <a:schemeClr val="tx1"/>
            </a:solidFill>
            <a:miter lim="800000"/>
            <a:headEnd/>
            <a:tailEnd/>
          </a:ln>
        </p:spPr>
        <p:txBody>
          <a:bodyPr wrap="none" anchor="ctr"/>
          <a:lstStyle/>
          <a:p>
            <a:pPr algn="ctr"/>
            <a:r>
              <a:rPr lang="en-US"/>
              <a:t>SubMenu</a:t>
            </a:r>
          </a:p>
        </p:txBody>
      </p:sp>
      <p:sp>
        <p:nvSpPr>
          <p:cNvPr id="10248" name="Line 9"/>
          <p:cNvSpPr>
            <a:spLocks noChangeShapeType="1"/>
          </p:cNvSpPr>
          <p:nvPr/>
        </p:nvSpPr>
        <p:spPr bwMode="auto">
          <a:xfrm flipV="1">
            <a:off x="4495800" y="3505200"/>
            <a:ext cx="2133600" cy="1371600"/>
          </a:xfrm>
          <a:prstGeom prst="line">
            <a:avLst/>
          </a:prstGeom>
          <a:noFill/>
          <a:ln w="9525">
            <a:solidFill>
              <a:schemeClr val="tx1"/>
            </a:solidFill>
            <a:round/>
            <a:headEnd/>
            <a:tailEnd type="triangle" w="med" len="med"/>
          </a:ln>
        </p:spPr>
        <p:txBody>
          <a:bodyPr/>
          <a:lstStyle/>
          <a:p>
            <a:endParaRPr lang="en-US"/>
          </a:p>
        </p:txBody>
      </p:sp>
      <p:sp>
        <p:nvSpPr>
          <p:cNvPr id="10249" name="Line 10"/>
          <p:cNvSpPr>
            <a:spLocks noChangeShapeType="1"/>
          </p:cNvSpPr>
          <p:nvPr/>
        </p:nvSpPr>
        <p:spPr bwMode="auto">
          <a:xfrm>
            <a:off x="1981200" y="3505200"/>
            <a:ext cx="1905000" cy="1371600"/>
          </a:xfrm>
          <a:prstGeom prst="line">
            <a:avLst/>
          </a:prstGeom>
          <a:noFill/>
          <a:ln w="9525">
            <a:solidFill>
              <a:schemeClr val="tx1"/>
            </a:solidFill>
            <a:round/>
            <a:headEnd/>
            <a:tailEnd type="triangle" w="med" len="med"/>
          </a:ln>
        </p:spPr>
        <p:txBody>
          <a:bodyPr/>
          <a:lstStyle/>
          <a:p>
            <a:endParaRPr lang="en-US"/>
          </a:p>
        </p:txBody>
      </p:sp>
      <p:sp>
        <p:nvSpPr>
          <p:cNvPr id="10250" name="Line 11"/>
          <p:cNvSpPr>
            <a:spLocks noChangeShapeType="1"/>
          </p:cNvSpPr>
          <p:nvPr/>
        </p:nvSpPr>
        <p:spPr bwMode="auto">
          <a:xfrm>
            <a:off x="2819400" y="3124200"/>
            <a:ext cx="2895600" cy="0"/>
          </a:xfrm>
          <a:prstGeom prst="line">
            <a:avLst/>
          </a:prstGeom>
          <a:noFill/>
          <a:ln w="9525">
            <a:solidFill>
              <a:schemeClr val="tx1"/>
            </a:solidFill>
            <a:round/>
            <a:headEnd/>
            <a:tailEnd type="triangle" w="med" len="med"/>
          </a:ln>
        </p:spPr>
        <p:txBody>
          <a:bodyPr/>
          <a:lstStyle/>
          <a:p>
            <a:endParaRPr lang="en-US"/>
          </a:p>
        </p:txBody>
      </p:sp>
      <p:sp>
        <p:nvSpPr>
          <p:cNvPr id="10251" name="Text Box 12"/>
          <p:cNvSpPr txBox="1">
            <a:spLocks noChangeArrowheads="1"/>
          </p:cNvSpPr>
          <p:nvPr/>
        </p:nvSpPr>
        <p:spPr bwMode="auto">
          <a:xfrm>
            <a:off x="5486400" y="4191000"/>
            <a:ext cx="1828800" cy="366713"/>
          </a:xfrm>
          <a:prstGeom prst="rect">
            <a:avLst/>
          </a:prstGeom>
          <a:noFill/>
          <a:ln w="9525">
            <a:noFill/>
            <a:miter lim="800000"/>
            <a:headEnd/>
            <a:tailEnd/>
          </a:ln>
        </p:spPr>
        <p:txBody>
          <a:bodyPr wrap="none">
            <a:spAutoFit/>
          </a:bodyPr>
          <a:lstStyle/>
          <a:p>
            <a:r>
              <a:rPr lang="en-US"/>
              <a:t>Has 0 or more</a:t>
            </a:r>
          </a:p>
        </p:txBody>
      </p:sp>
      <p:sp>
        <p:nvSpPr>
          <p:cNvPr id="10252" name="Text Box 13"/>
          <p:cNvSpPr txBox="1">
            <a:spLocks noChangeArrowheads="1"/>
          </p:cNvSpPr>
          <p:nvPr/>
        </p:nvSpPr>
        <p:spPr bwMode="auto">
          <a:xfrm>
            <a:off x="3276600" y="2743200"/>
            <a:ext cx="1828800" cy="366713"/>
          </a:xfrm>
          <a:prstGeom prst="rect">
            <a:avLst/>
          </a:prstGeom>
          <a:noFill/>
          <a:ln w="9525">
            <a:noFill/>
            <a:miter lim="800000"/>
            <a:headEnd/>
            <a:tailEnd/>
          </a:ln>
        </p:spPr>
        <p:txBody>
          <a:bodyPr wrap="none">
            <a:spAutoFit/>
          </a:bodyPr>
          <a:lstStyle/>
          <a:p>
            <a:r>
              <a:rPr lang="en-US"/>
              <a:t>Has 0 or more</a:t>
            </a:r>
          </a:p>
        </p:txBody>
      </p:sp>
      <p:sp>
        <p:nvSpPr>
          <p:cNvPr id="10253" name="Text Box 14"/>
          <p:cNvSpPr txBox="1">
            <a:spLocks noChangeArrowheads="1"/>
          </p:cNvSpPr>
          <p:nvPr/>
        </p:nvSpPr>
        <p:spPr bwMode="auto">
          <a:xfrm>
            <a:off x="1143000" y="4114800"/>
            <a:ext cx="1828800" cy="366713"/>
          </a:xfrm>
          <a:prstGeom prst="rect">
            <a:avLst/>
          </a:prstGeom>
          <a:noFill/>
          <a:ln w="9525">
            <a:noFill/>
            <a:miter lim="800000"/>
            <a:headEnd/>
            <a:tailEnd/>
          </a:ln>
        </p:spPr>
        <p:txBody>
          <a:bodyPr wrap="none">
            <a:spAutoFit/>
          </a:bodyPr>
          <a:lstStyle/>
          <a:p>
            <a:r>
              <a:rPr lang="en-US"/>
              <a:t>Has 0 or more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miter lim="800000"/>
            <a:headEnd/>
            <a:tailEnd/>
          </a:ln>
        </p:spPr>
        <p:txBody>
          <a:bodyPr/>
          <a:lstStyle/>
          <a:p>
            <a:fld id="{C8F3D045-3348-4FA5-8C26-F6B911431BDC}" type="slidenum">
              <a:rPr lang="en-US" smtClean="0">
                <a:latin typeface="Verdana" charset="0"/>
              </a:rPr>
              <a:pPr/>
              <a:t>107</a:t>
            </a:fld>
            <a:endParaRPr lang="en-US" smtClean="0">
              <a:latin typeface="Verdana" charset="0"/>
            </a:endParaRPr>
          </a:p>
        </p:txBody>
      </p:sp>
      <p:sp>
        <p:nvSpPr>
          <p:cNvPr id="29698" name="Rectangle 2"/>
          <p:cNvSpPr>
            <a:spLocks noGrp="1" noChangeArrowheads="1"/>
          </p:cNvSpPr>
          <p:nvPr>
            <p:ph type="title"/>
          </p:nvPr>
        </p:nvSpPr>
        <p:spPr/>
        <p:txBody>
          <a:bodyPr/>
          <a:lstStyle/>
          <a:p>
            <a:pPr eaLnBrk="1" hangingPunct="1">
              <a:defRPr/>
            </a:pPr>
            <a:r>
              <a:rPr lang="en-US" smtClean="0">
                <a:ea typeface="+mj-ea"/>
                <a:cs typeface="+mj-cs"/>
              </a:rPr>
              <a:t>Goal</a:t>
            </a:r>
          </a:p>
        </p:txBody>
      </p:sp>
      <p:sp>
        <p:nvSpPr>
          <p:cNvPr id="29699" name="Rectangle 3"/>
          <p:cNvSpPr>
            <a:spLocks noGrp="1" noChangeArrowheads="1"/>
          </p:cNvSpPr>
          <p:nvPr>
            <p:ph type="body" idx="1"/>
          </p:nvPr>
        </p:nvSpPr>
        <p:spPr>
          <a:xfrm>
            <a:off x="457200" y="1600200"/>
            <a:ext cx="8153400" cy="4530725"/>
          </a:xfrm>
        </p:spPr>
        <p:txBody>
          <a:bodyPr/>
          <a:lstStyle/>
          <a:p>
            <a:pPr eaLnBrk="1" hangingPunct="1">
              <a:buFont typeface="Wingdings" charset="0"/>
              <a:buChar char="p"/>
              <a:defRPr/>
            </a:pPr>
            <a:r>
              <a:rPr lang="en-US" dirty="0" smtClean="0">
                <a:ea typeface="+mn-ea"/>
                <a:cs typeface="+mn-cs"/>
              </a:rPr>
              <a:t>Create an application that supports options/sub/context</a:t>
            </a:r>
            <a:r>
              <a:rPr lang="en-US" dirty="0">
                <a:ea typeface="+mn-ea"/>
                <a:cs typeface="+mn-cs"/>
              </a:rPr>
              <a:t> </a:t>
            </a:r>
            <a:r>
              <a:rPr lang="en-US" dirty="0" smtClean="0">
                <a:ea typeface="+mn-ea"/>
                <a:cs typeface="+mn-cs"/>
              </a:rPr>
              <a:t>menus</a:t>
            </a:r>
            <a:endParaRPr lang="en-US" dirty="0" smtClean="0">
              <a:ea typeface="+mn-ea"/>
            </a:endParaRPr>
          </a:p>
          <a:p>
            <a:pPr lvl="1" eaLnBrk="1" hangingPunct="1">
              <a:buFont typeface="Wingdings" charset="0"/>
              <a:buChar char="n"/>
              <a:defRPr/>
            </a:pPr>
            <a:endParaRPr lang="en-US" dirty="0" smtClean="0">
              <a:ea typeface="+mn-ea"/>
            </a:endParaRPr>
          </a:p>
        </p:txBody>
      </p:sp>
      <p:pic>
        <p:nvPicPr>
          <p:cNvPr id="4102" name="Picture 2"/>
          <p:cNvPicPr>
            <a:picLocks noChangeAspect="1"/>
          </p:cNvPicPr>
          <p:nvPr/>
        </p:nvPicPr>
        <p:blipFill>
          <a:blip r:embed="rId3" cstate="print"/>
          <a:srcRect/>
          <a:stretch>
            <a:fillRect/>
          </a:stretch>
        </p:blipFill>
        <p:spPr bwMode="auto">
          <a:xfrm>
            <a:off x="838200" y="2667000"/>
            <a:ext cx="2058988" cy="3429000"/>
          </a:xfrm>
          <a:prstGeom prst="rect">
            <a:avLst/>
          </a:prstGeom>
          <a:noFill/>
          <a:ln w="9525">
            <a:noFill/>
            <a:miter lim="800000"/>
            <a:headEnd/>
            <a:tailEnd/>
          </a:ln>
        </p:spPr>
      </p:pic>
      <p:pic>
        <p:nvPicPr>
          <p:cNvPr id="4103" name="Picture 3"/>
          <p:cNvPicPr>
            <a:picLocks noChangeAspect="1"/>
          </p:cNvPicPr>
          <p:nvPr/>
        </p:nvPicPr>
        <p:blipFill>
          <a:blip r:embed="rId4" cstate="print"/>
          <a:srcRect/>
          <a:stretch>
            <a:fillRect/>
          </a:stretch>
        </p:blipFill>
        <p:spPr bwMode="auto">
          <a:xfrm>
            <a:off x="3352800" y="2667000"/>
            <a:ext cx="2057400" cy="3414713"/>
          </a:xfrm>
          <a:prstGeom prst="rect">
            <a:avLst/>
          </a:prstGeom>
          <a:noFill/>
          <a:ln w="9525">
            <a:noFill/>
            <a:miter lim="800000"/>
            <a:headEnd/>
            <a:tailEnd/>
          </a:ln>
        </p:spPr>
      </p:pic>
      <p:pic>
        <p:nvPicPr>
          <p:cNvPr id="4104" name="Picture 10"/>
          <p:cNvPicPr>
            <a:picLocks noChangeAspect="1"/>
          </p:cNvPicPr>
          <p:nvPr/>
        </p:nvPicPr>
        <p:blipFill>
          <a:blip r:embed="rId5" cstate="print"/>
          <a:srcRect/>
          <a:stretch>
            <a:fillRect/>
          </a:stretch>
        </p:blipFill>
        <p:spPr bwMode="auto">
          <a:xfrm>
            <a:off x="6019800" y="2667000"/>
            <a:ext cx="2071688" cy="3429000"/>
          </a:xfrm>
          <a:prstGeom prst="rect">
            <a:avLst/>
          </a:prstGeom>
          <a:noFill/>
          <a:ln w="9525">
            <a:noFill/>
            <a:miter lim="800000"/>
            <a:headEnd/>
            <a:tailEnd/>
          </a:ln>
        </p:spPr>
      </p:pic>
      <p:sp>
        <p:nvSpPr>
          <p:cNvPr id="4105" name="Rectangle 11"/>
          <p:cNvSpPr>
            <a:spLocks noChangeArrowheads="1"/>
          </p:cNvSpPr>
          <p:nvPr/>
        </p:nvSpPr>
        <p:spPr bwMode="auto">
          <a:xfrm>
            <a:off x="914400" y="6096000"/>
            <a:ext cx="2003425" cy="366713"/>
          </a:xfrm>
          <a:prstGeom prst="rect">
            <a:avLst/>
          </a:prstGeom>
          <a:noFill/>
          <a:ln w="9525">
            <a:noFill/>
            <a:miter lim="800000"/>
            <a:headEnd/>
            <a:tailEnd/>
          </a:ln>
        </p:spPr>
        <p:txBody>
          <a:bodyPr wrap="none">
            <a:spAutoFit/>
          </a:bodyPr>
          <a:lstStyle/>
          <a:p>
            <a:r>
              <a:rPr lang="en-US"/>
              <a:t>&lt;option menu&gt;</a:t>
            </a:r>
          </a:p>
        </p:txBody>
      </p:sp>
      <p:sp>
        <p:nvSpPr>
          <p:cNvPr id="4106" name="Rectangle 14"/>
          <p:cNvSpPr>
            <a:spLocks noChangeArrowheads="1"/>
          </p:cNvSpPr>
          <p:nvPr/>
        </p:nvSpPr>
        <p:spPr bwMode="auto">
          <a:xfrm>
            <a:off x="3429000" y="6096000"/>
            <a:ext cx="1716088" cy="366713"/>
          </a:xfrm>
          <a:prstGeom prst="rect">
            <a:avLst/>
          </a:prstGeom>
          <a:noFill/>
          <a:ln w="9525">
            <a:noFill/>
            <a:miter lim="800000"/>
            <a:headEnd/>
            <a:tailEnd/>
          </a:ln>
        </p:spPr>
        <p:txBody>
          <a:bodyPr wrap="none">
            <a:spAutoFit/>
          </a:bodyPr>
          <a:lstStyle/>
          <a:p>
            <a:r>
              <a:rPr lang="en-US"/>
              <a:t>&lt;sub-menu&gt;</a:t>
            </a:r>
          </a:p>
        </p:txBody>
      </p:sp>
      <p:sp>
        <p:nvSpPr>
          <p:cNvPr id="4107" name="Rectangle 15"/>
          <p:cNvSpPr>
            <a:spLocks noChangeArrowheads="1"/>
          </p:cNvSpPr>
          <p:nvPr/>
        </p:nvSpPr>
        <p:spPr bwMode="auto">
          <a:xfrm>
            <a:off x="5992813" y="6096000"/>
            <a:ext cx="2139950" cy="366713"/>
          </a:xfrm>
          <a:prstGeom prst="rect">
            <a:avLst/>
          </a:prstGeom>
          <a:noFill/>
          <a:ln w="9525">
            <a:noFill/>
            <a:miter lim="800000"/>
            <a:headEnd/>
            <a:tailEnd/>
          </a:ln>
        </p:spPr>
        <p:txBody>
          <a:bodyPr wrap="none">
            <a:spAutoFit/>
          </a:bodyPr>
          <a:lstStyle/>
          <a:p>
            <a:r>
              <a:rPr lang="en-US"/>
              <a:t>&lt;context menu&gt;</a:t>
            </a:r>
          </a:p>
        </p:txBody>
      </p:sp>
      <p:sp>
        <p:nvSpPr>
          <p:cNvPr id="4108" name="Rectangle 12"/>
          <p:cNvSpPr>
            <a:spLocks noChangeArrowheads="1"/>
          </p:cNvSpPr>
          <p:nvPr/>
        </p:nvSpPr>
        <p:spPr bwMode="auto">
          <a:xfrm>
            <a:off x="7010400" y="4114800"/>
            <a:ext cx="1865313" cy="915988"/>
          </a:xfrm>
          <a:prstGeom prst="rect">
            <a:avLst/>
          </a:prstGeom>
          <a:noFill/>
          <a:ln w="9525">
            <a:noFill/>
            <a:miter lim="800000"/>
            <a:headEnd/>
            <a:tailEnd/>
          </a:ln>
        </p:spPr>
        <p:txBody>
          <a:bodyPr wrap="none">
            <a:spAutoFit/>
          </a:bodyPr>
          <a:lstStyle/>
          <a:p>
            <a:r>
              <a:rPr lang="en-US">
                <a:solidFill>
                  <a:srgbClr val="FF0000"/>
                </a:solidFill>
              </a:rPr>
              <a:t>Automatically </a:t>
            </a:r>
            <a:br>
              <a:rPr lang="en-US">
                <a:solidFill>
                  <a:srgbClr val="FF0000"/>
                </a:solidFill>
              </a:rPr>
            </a:br>
            <a:r>
              <a:rPr lang="en-US">
                <a:solidFill>
                  <a:srgbClr val="FF0000"/>
                </a:solidFill>
              </a:rPr>
              <a:t>fill “Hi!” </a:t>
            </a:r>
            <a:br>
              <a:rPr lang="en-US">
                <a:solidFill>
                  <a:srgbClr val="FF0000"/>
                </a:solidFill>
              </a:rPr>
            </a:br>
            <a:r>
              <a:rPr lang="en-US">
                <a:solidFill>
                  <a:srgbClr val="FF0000"/>
                </a:solidFill>
              </a:rPr>
              <a:t>in the EditText</a:t>
            </a:r>
          </a:p>
        </p:txBody>
      </p:sp>
      <p:cxnSp>
        <p:nvCxnSpPr>
          <p:cNvPr id="4109" name="Straight Arrow Connector 16"/>
          <p:cNvCxnSpPr>
            <a:cxnSpLocks noChangeShapeType="1"/>
          </p:cNvCxnSpPr>
          <p:nvPr/>
        </p:nvCxnSpPr>
        <p:spPr bwMode="auto">
          <a:xfrm flipH="1">
            <a:off x="6553200" y="4343400"/>
            <a:ext cx="533400" cy="76200"/>
          </a:xfrm>
          <a:prstGeom prst="straightConnector1">
            <a:avLst/>
          </a:prstGeom>
          <a:noFill/>
          <a:ln w="9525" algn="ctr">
            <a:solidFill>
              <a:srgbClr val="BF0000"/>
            </a:solidFill>
            <a:round/>
            <a:headEnd/>
            <a:tailEnd type="arrow" w="med" len="med"/>
          </a:ln>
        </p:spPr>
      </p:cxnSp>
      <p:pic>
        <p:nvPicPr>
          <p:cNvPr id="4110" name="Picture 21"/>
          <p:cNvPicPr>
            <a:picLocks noChangeAspect="1"/>
          </p:cNvPicPr>
          <p:nvPr/>
        </p:nvPicPr>
        <p:blipFill>
          <a:blip r:embed="rId6" cstate="print"/>
          <a:srcRect/>
          <a:stretch>
            <a:fillRect/>
          </a:stretch>
        </p:blipFill>
        <p:spPr bwMode="auto">
          <a:xfrm>
            <a:off x="914400" y="4533900"/>
            <a:ext cx="1722438" cy="723900"/>
          </a:xfrm>
          <a:prstGeom prst="rect">
            <a:avLst/>
          </a:prstGeom>
          <a:noFill/>
          <a:ln w="9525">
            <a:noFill/>
            <a:miter lim="800000"/>
            <a:headEnd/>
            <a:tailEnd/>
          </a:ln>
        </p:spPr>
      </p:pic>
      <p:cxnSp>
        <p:nvCxnSpPr>
          <p:cNvPr id="4111" name="Curved Connector 23"/>
          <p:cNvCxnSpPr>
            <a:cxnSpLocks noChangeShapeType="1"/>
          </p:cNvCxnSpPr>
          <p:nvPr/>
        </p:nvCxnSpPr>
        <p:spPr bwMode="auto">
          <a:xfrm flipV="1">
            <a:off x="1371600" y="4375150"/>
            <a:ext cx="1981200" cy="1111250"/>
          </a:xfrm>
          <a:prstGeom prst="curvedConnector3">
            <a:avLst>
              <a:gd name="adj1" fmla="val 73481"/>
            </a:avLst>
          </a:prstGeom>
          <a:noFill/>
          <a:ln w="9525" algn="ctr">
            <a:solidFill>
              <a:srgbClr val="BF0000"/>
            </a:solidFill>
            <a:round/>
            <a:headEnd/>
            <a:tailEnd type="arrow" w="med" len="med"/>
          </a:ln>
        </p:spPr>
      </p:cxnSp>
      <p:sp>
        <p:nvSpPr>
          <p:cNvPr id="4112" name="Rectangle 27"/>
          <p:cNvSpPr>
            <a:spLocks noChangeArrowheads="1"/>
          </p:cNvSpPr>
          <p:nvPr/>
        </p:nvSpPr>
        <p:spPr bwMode="auto">
          <a:xfrm>
            <a:off x="3352800" y="5105400"/>
            <a:ext cx="1831975" cy="915988"/>
          </a:xfrm>
          <a:prstGeom prst="rect">
            <a:avLst/>
          </a:prstGeom>
          <a:noFill/>
          <a:ln w="9525">
            <a:noFill/>
            <a:miter lim="800000"/>
            <a:headEnd/>
            <a:tailEnd/>
          </a:ln>
        </p:spPr>
        <p:txBody>
          <a:bodyPr wrap="none">
            <a:spAutoFit/>
          </a:bodyPr>
          <a:lstStyle/>
          <a:p>
            <a:r>
              <a:rPr lang="en-US">
                <a:solidFill>
                  <a:srgbClr val="FF0000"/>
                </a:solidFill>
              </a:rPr>
              <a:t>Plus menu will</a:t>
            </a:r>
            <a:br>
              <a:rPr lang="en-US">
                <a:solidFill>
                  <a:srgbClr val="FF0000"/>
                </a:solidFill>
              </a:rPr>
            </a:br>
            <a:r>
              <a:rPr lang="en-US">
                <a:solidFill>
                  <a:srgbClr val="FF0000"/>
                </a:solidFill>
              </a:rPr>
              <a:t>also open a </a:t>
            </a:r>
          </a:p>
          <a:p>
            <a:r>
              <a:rPr lang="en-US">
                <a:solidFill>
                  <a:srgbClr val="FF0000"/>
                </a:solidFill>
              </a:rPr>
              <a:t>sub-menu</a:t>
            </a:r>
          </a:p>
        </p:txBody>
      </p:sp>
      <p:sp>
        <p:nvSpPr>
          <p:cNvPr id="4113" name="Rectangle 28"/>
          <p:cNvSpPr>
            <a:spLocks noChangeArrowheads="1"/>
          </p:cNvSpPr>
          <p:nvPr/>
        </p:nvSpPr>
        <p:spPr bwMode="auto">
          <a:xfrm>
            <a:off x="304800" y="3724275"/>
            <a:ext cx="2133600" cy="915988"/>
          </a:xfrm>
          <a:prstGeom prst="rect">
            <a:avLst/>
          </a:prstGeom>
          <a:noFill/>
          <a:ln w="9525">
            <a:noFill/>
            <a:miter lim="800000"/>
            <a:headEnd/>
            <a:tailEnd/>
          </a:ln>
        </p:spPr>
        <p:txBody>
          <a:bodyPr>
            <a:spAutoFit/>
          </a:bodyPr>
          <a:lstStyle/>
          <a:p>
            <a:r>
              <a:rPr lang="en-US">
                <a:solidFill>
                  <a:srgbClr val="FF0000"/>
                </a:solidFill>
              </a:rPr>
              <a:t>Display messages when</a:t>
            </a:r>
            <a:br>
              <a:rPr lang="en-US">
                <a:solidFill>
                  <a:srgbClr val="FF0000"/>
                </a:solidFill>
              </a:rPr>
            </a:br>
            <a:r>
              <a:rPr lang="en-US">
                <a:solidFill>
                  <a:srgbClr val="FF0000"/>
                </a:solidFill>
              </a:rPr>
              <a:t>a menu  clicked</a:t>
            </a:r>
          </a:p>
        </p:txBody>
      </p:sp>
      <p:cxnSp>
        <p:nvCxnSpPr>
          <p:cNvPr id="4114" name="Curved Connector 29"/>
          <p:cNvCxnSpPr>
            <a:cxnSpLocks noChangeShapeType="1"/>
          </p:cNvCxnSpPr>
          <p:nvPr/>
        </p:nvCxnSpPr>
        <p:spPr bwMode="auto">
          <a:xfrm>
            <a:off x="457200" y="4648200"/>
            <a:ext cx="685800" cy="228600"/>
          </a:xfrm>
          <a:prstGeom prst="curvedConnector3">
            <a:avLst>
              <a:gd name="adj1" fmla="val -5000"/>
            </a:avLst>
          </a:prstGeom>
          <a:noFill/>
          <a:ln w="9525" algn="ctr">
            <a:solidFill>
              <a:srgbClr val="BF0000"/>
            </a:solidFill>
            <a:round/>
            <a:headEnd/>
            <a:tailEnd type="arrow" w="med" len="med"/>
          </a:ln>
        </p:spPr>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miter lim="800000"/>
            <a:headEnd/>
            <a:tailEnd/>
          </a:ln>
        </p:spPr>
        <p:txBody>
          <a:bodyPr/>
          <a:lstStyle/>
          <a:p>
            <a:fld id="{6D3FD093-9783-4A58-9290-A4D8C4F0F580}" type="slidenum">
              <a:rPr lang="en-US" smtClean="0">
                <a:latin typeface="Verdana" charset="0"/>
              </a:rPr>
              <a:pPr/>
              <a:t>108</a:t>
            </a:fld>
            <a:endParaRPr lang="en-US" smtClean="0">
              <a:latin typeface="Verdana" charset="0"/>
            </a:endParaRPr>
          </a:p>
        </p:txBody>
      </p:sp>
      <p:sp>
        <p:nvSpPr>
          <p:cNvPr id="57346" name="Rectangle 2"/>
          <p:cNvSpPr>
            <a:spLocks noGrp="1" noChangeArrowheads="1"/>
          </p:cNvSpPr>
          <p:nvPr>
            <p:ph type="title"/>
          </p:nvPr>
        </p:nvSpPr>
        <p:spPr/>
        <p:txBody>
          <a:bodyPr/>
          <a:lstStyle/>
          <a:p>
            <a:pPr eaLnBrk="1" hangingPunct="1">
              <a:defRPr/>
            </a:pPr>
            <a:r>
              <a:rPr lang="en-US" dirty="0" smtClean="0">
                <a:ea typeface="+mj-ea"/>
                <a:cs typeface="+mj-cs"/>
              </a:rPr>
              <a:t>Menu Composition</a:t>
            </a:r>
          </a:p>
        </p:txBody>
      </p:sp>
      <p:pic>
        <p:nvPicPr>
          <p:cNvPr id="5125" name="Picture 16"/>
          <p:cNvPicPr>
            <a:picLocks noChangeAspect="1"/>
          </p:cNvPicPr>
          <p:nvPr/>
        </p:nvPicPr>
        <p:blipFill>
          <a:blip r:embed="rId3" cstate="print"/>
          <a:srcRect/>
          <a:stretch>
            <a:fillRect/>
          </a:stretch>
        </p:blipFill>
        <p:spPr bwMode="auto">
          <a:xfrm>
            <a:off x="6858000" y="2057400"/>
            <a:ext cx="2058988" cy="3429000"/>
          </a:xfrm>
          <a:prstGeom prst="rect">
            <a:avLst/>
          </a:prstGeom>
          <a:noFill/>
          <a:ln w="9525">
            <a:noFill/>
            <a:miter lim="800000"/>
            <a:headEnd/>
            <a:tailEnd/>
          </a:ln>
        </p:spPr>
      </p:pic>
      <p:sp>
        <p:nvSpPr>
          <p:cNvPr id="5126" name="Rectangle 2"/>
          <p:cNvSpPr>
            <a:spLocks noChangeArrowheads="1"/>
          </p:cNvSpPr>
          <p:nvPr/>
        </p:nvSpPr>
        <p:spPr bwMode="auto">
          <a:xfrm>
            <a:off x="990600" y="2438400"/>
            <a:ext cx="1447800" cy="609600"/>
          </a:xfrm>
          <a:prstGeom prst="rect">
            <a:avLst/>
          </a:prstGeom>
          <a:solidFill>
            <a:schemeClr val="accent1"/>
          </a:solidFill>
          <a:ln w="9525" algn="ctr">
            <a:solidFill>
              <a:schemeClr val="tx1"/>
            </a:solidFill>
            <a:round/>
            <a:headEnd/>
            <a:tailEnd/>
          </a:ln>
        </p:spPr>
        <p:txBody>
          <a:bodyPr anchor="ctr"/>
          <a:lstStyle/>
          <a:p>
            <a:pPr algn="ctr"/>
            <a:r>
              <a:rPr lang="en-US"/>
              <a:t>Plus</a:t>
            </a:r>
          </a:p>
        </p:txBody>
      </p:sp>
      <p:sp>
        <p:nvSpPr>
          <p:cNvPr id="5127" name="Rectangle 18"/>
          <p:cNvSpPr>
            <a:spLocks noChangeArrowheads="1"/>
          </p:cNvSpPr>
          <p:nvPr/>
        </p:nvSpPr>
        <p:spPr bwMode="auto">
          <a:xfrm>
            <a:off x="990600" y="3352800"/>
            <a:ext cx="1447800" cy="609600"/>
          </a:xfrm>
          <a:prstGeom prst="rect">
            <a:avLst/>
          </a:prstGeom>
          <a:solidFill>
            <a:schemeClr val="accent1"/>
          </a:solidFill>
          <a:ln w="9525" algn="ctr">
            <a:solidFill>
              <a:schemeClr val="tx1"/>
            </a:solidFill>
            <a:round/>
            <a:headEnd/>
            <a:tailEnd/>
          </a:ln>
        </p:spPr>
        <p:txBody>
          <a:bodyPr anchor="ctr"/>
          <a:lstStyle/>
          <a:p>
            <a:pPr algn="ctr"/>
            <a:r>
              <a:rPr lang="en-US"/>
              <a:t>Home</a:t>
            </a:r>
          </a:p>
        </p:txBody>
      </p:sp>
      <p:sp>
        <p:nvSpPr>
          <p:cNvPr id="5128" name="Rectangle 19"/>
          <p:cNvSpPr>
            <a:spLocks noChangeArrowheads="1"/>
          </p:cNvSpPr>
          <p:nvPr/>
        </p:nvSpPr>
        <p:spPr bwMode="auto">
          <a:xfrm>
            <a:off x="990600" y="4267200"/>
            <a:ext cx="1447800" cy="609600"/>
          </a:xfrm>
          <a:prstGeom prst="rect">
            <a:avLst/>
          </a:prstGeom>
          <a:solidFill>
            <a:schemeClr val="accent1"/>
          </a:solidFill>
          <a:ln w="9525" algn="ctr">
            <a:solidFill>
              <a:schemeClr val="tx1"/>
            </a:solidFill>
            <a:round/>
            <a:headEnd/>
            <a:tailEnd/>
          </a:ln>
        </p:spPr>
        <p:txBody>
          <a:bodyPr anchor="ctr"/>
          <a:lstStyle/>
          <a:p>
            <a:pPr algn="ctr"/>
            <a:r>
              <a:rPr lang="en-US"/>
              <a:t>Pre</a:t>
            </a:r>
          </a:p>
        </p:txBody>
      </p:sp>
      <p:sp>
        <p:nvSpPr>
          <p:cNvPr id="5129" name="Rectangle 20"/>
          <p:cNvSpPr>
            <a:spLocks noChangeArrowheads="1"/>
          </p:cNvSpPr>
          <p:nvPr/>
        </p:nvSpPr>
        <p:spPr bwMode="auto">
          <a:xfrm>
            <a:off x="990600" y="5181600"/>
            <a:ext cx="1447800" cy="609600"/>
          </a:xfrm>
          <a:prstGeom prst="rect">
            <a:avLst/>
          </a:prstGeom>
          <a:solidFill>
            <a:schemeClr val="accent1"/>
          </a:solidFill>
          <a:ln w="9525" algn="ctr">
            <a:solidFill>
              <a:schemeClr val="tx1"/>
            </a:solidFill>
            <a:round/>
            <a:headEnd/>
            <a:tailEnd/>
          </a:ln>
        </p:spPr>
        <p:txBody>
          <a:bodyPr anchor="ctr"/>
          <a:lstStyle/>
          <a:p>
            <a:pPr algn="ctr"/>
            <a:r>
              <a:rPr lang="en-US"/>
              <a:t>Next</a:t>
            </a:r>
          </a:p>
        </p:txBody>
      </p:sp>
      <p:sp>
        <p:nvSpPr>
          <p:cNvPr id="5130" name="Rectangle 3"/>
          <p:cNvSpPr>
            <a:spLocks noChangeArrowheads="1"/>
          </p:cNvSpPr>
          <p:nvPr/>
        </p:nvSpPr>
        <p:spPr bwMode="auto">
          <a:xfrm>
            <a:off x="796925" y="5867400"/>
            <a:ext cx="2003425" cy="366713"/>
          </a:xfrm>
          <a:prstGeom prst="rect">
            <a:avLst/>
          </a:prstGeom>
          <a:noFill/>
          <a:ln w="9525">
            <a:noFill/>
            <a:miter lim="800000"/>
            <a:headEnd/>
            <a:tailEnd/>
          </a:ln>
        </p:spPr>
        <p:txBody>
          <a:bodyPr wrap="none">
            <a:spAutoFit/>
          </a:bodyPr>
          <a:lstStyle/>
          <a:p>
            <a:r>
              <a:rPr lang="en-US"/>
              <a:t>&lt;option menu&gt;</a:t>
            </a:r>
          </a:p>
        </p:txBody>
      </p:sp>
      <p:sp>
        <p:nvSpPr>
          <p:cNvPr id="5131" name="Rectangle 22"/>
          <p:cNvSpPr>
            <a:spLocks noChangeArrowheads="1"/>
          </p:cNvSpPr>
          <p:nvPr/>
        </p:nvSpPr>
        <p:spPr bwMode="auto">
          <a:xfrm>
            <a:off x="3505200" y="2133600"/>
            <a:ext cx="990600" cy="457200"/>
          </a:xfrm>
          <a:prstGeom prst="rect">
            <a:avLst/>
          </a:prstGeom>
          <a:solidFill>
            <a:schemeClr val="accent1"/>
          </a:solidFill>
          <a:ln w="9525" algn="ctr">
            <a:solidFill>
              <a:schemeClr val="tx1"/>
            </a:solidFill>
            <a:round/>
            <a:headEnd/>
            <a:tailEnd/>
          </a:ln>
        </p:spPr>
        <p:txBody>
          <a:bodyPr anchor="ctr"/>
          <a:lstStyle/>
          <a:p>
            <a:pPr algn="ctr"/>
            <a:r>
              <a:rPr lang="en-US"/>
              <a:t>Sub1</a:t>
            </a:r>
          </a:p>
        </p:txBody>
      </p:sp>
      <p:sp>
        <p:nvSpPr>
          <p:cNvPr id="5132" name="Rectangle 23"/>
          <p:cNvSpPr>
            <a:spLocks noChangeArrowheads="1"/>
          </p:cNvSpPr>
          <p:nvPr/>
        </p:nvSpPr>
        <p:spPr bwMode="auto">
          <a:xfrm>
            <a:off x="3505200" y="2895600"/>
            <a:ext cx="990600" cy="457200"/>
          </a:xfrm>
          <a:prstGeom prst="rect">
            <a:avLst/>
          </a:prstGeom>
          <a:solidFill>
            <a:schemeClr val="accent1"/>
          </a:solidFill>
          <a:ln w="9525" algn="ctr">
            <a:solidFill>
              <a:schemeClr val="tx1"/>
            </a:solidFill>
            <a:round/>
            <a:headEnd/>
            <a:tailEnd/>
          </a:ln>
        </p:spPr>
        <p:txBody>
          <a:bodyPr anchor="ctr"/>
          <a:lstStyle/>
          <a:p>
            <a:pPr algn="ctr"/>
            <a:r>
              <a:rPr lang="en-US"/>
              <a:t>Sub2</a:t>
            </a:r>
          </a:p>
        </p:txBody>
      </p:sp>
      <p:cxnSp>
        <p:nvCxnSpPr>
          <p:cNvPr id="5133" name="Straight Connector 5"/>
          <p:cNvCxnSpPr>
            <a:cxnSpLocks noChangeShapeType="1"/>
            <a:stCxn id="5126" idx="3"/>
            <a:endCxn id="5131" idx="1"/>
          </p:cNvCxnSpPr>
          <p:nvPr/>
        </p:nvCxnSpPr>
        <p:spPr bwMode="auto">
          <a:xfrm flipV="1">
            <a:off x="2438400" y="2362200"/>
            <a:ext cx="1066800" cy="381000"/>
          </a:xfrm>
          <a:prstGeom prst="line">
            <a:avLst/>
          </a:prstGeom>
          <a:noFill/>
          <a:ln w="9525" algn="ctr">
            <a:solidFill>
              <a:schemeClr val="tx1"/>
            </a:solidFill>
            <a:round/>
            <a:headEnd/>
            <a:tailEnd/>
          </a:ln>
        </p:spPr>
      </p:cxnSp>
      <p:cxnSp>
        <p:nvCxnSpPr>
          <p:cNvPr id="5134" name="Straight Connector 21"/>
          <p:cNvCxnSpPr>
            <a:cxnSpLocks noChangeShapeType="1"/>
            <a:stCxn id="5126" idx="3"/>
            <a:endCxn id="5132" idx="1"/>
          </p:cNvCxnSpPr>
          <p:nvPr/>
        </p:nvCxnSpPr>
        <p:spPr bwMode="auto">
          <a:xfrm>
            <a:off x="2438400" y="2743200"/>
            <a:ext cx="1066800" cy="381000"/>
          </a:xfrm>
          <a:prstGeom prst="line">
            <a:avLst/>
          </a:prstGeom>
          <a:noFill/>
          <a:ln w="9525" algn="ctr">
            <a:solidFill>
              <a:schemeClr val="tx1"/>
            </a:solidFill>
            <a:round/>
            <a:headEnd/>
            <a:tailEnd/>
          </a:ln>
        </p:spPr>
      </p:cxnSp>
      <p:sp>
        <p:nvSpPr>
          <p:cNvPr id="5135" name="Rectangle 30"/>
          <p:cNvSpPr>
            <a:spLocks noChangeArrowheads="1"/>
          </p:cNvSpPr>
          <p:nvPr/>
        </p:nvSpPr>
        <p:spPr bwMode="auto">
          <a:xfrm>
            <a:off x="5486400" y="2057400"/>
            <a:ext cx="990600" cy="457200"/>
          </a:xfrm>
          <a:prstGeom prst="rect">
            <a:avLst/>
          </a:prstGeom>
          <a:solidFill>
            <a:schemeClr val="accent1"/>
          </a:solidFill>
          <a:ln w="9525" algn="ctr">
            <a:solidFill>
              <a:schemeClr val="tx1"/>
            </a:solidFill>
            <a:round/>
            <a:headEnd/>
            <a:tailEnd/>
          </a:ln>
        </p:spPr>
        <p:txBody>
          <a:bodyPr anchor="ctr"/>
          <a:lstStyle/>
          <a:p>
            <a:pPr algn="ctr"/>
            <a:r>
              <a:rPr lang="en-US"/>
              <a:t>Hi</a:t>
            </a:r>
          </a:p>
        </p:txBody>
      </p:sp>
      <p:sp>
        <p:nvSpPr>
          <p:cNvPr id="5136" name="Rectangle 31"/>
          <p:cNvSpPr>
            <a:spLocks noChangeArrowheads="1"/>
          </p:cNvSpPr>
          <p:nvPr/>
        </p:nvSpPr>
        <p:spPr bwMode="auto">
          <a:xfrm>
            <a:off x="5486400" y="2667000"/>
            <a:ext cx="990600" cy="457200"/>
          </a:xfrm>
          <a:prstGeom prst="rect">
            <a:avLst/>
          </a:prstGeom>
          <a:solidFill>
            <a:schemeClr val="accent1"/>
          </a:solidFill>
          <a:ln w="9525" algn="ctr">
            <a:solidFill>
              <a:schemeClr val="tx1"/>
            </a:solidFill>
            <a:round/>
            <a:headEnd/>
            <a:tailEnd/>
          </a:ln>
        </p:spPr>
        <p:txBody>
          <a:bodyPr anchor="ctr"/>
          <a:lstStyle/>
          <a:p>
            <a:pPr algn="ctr"/>
            <a:r>
              <a:rPr lang="en-US"/>
              <a:t>Hola</a:t>
            </a:r>
          </a:p>
        </p:txBody>
      </p:sp>
      <p:sp>
        <p:nvSpPr>
          <p:cNvPr id="5137" name="Rectangle 32"/>
          <p:cNvSpPr>
            <a:spLocks noChangeArrowheads="1"/>
          </p:cNvSpPr>
          <p:nvPr/>
        </p:nvSpPr>
        <p:spPr bwMode="auto">
          <a:xfrm>
            <a:off x="5486400" y="3276600"/>
            <a:ext cx="990600" cy="457200"/>
          </a:xfrm>
          <a:prstGeom prst="rect">
            <a:avLst/>
          </a:prstGeom>
          <a:solidFill>
            <a:schemeClr val="accent1"/>
          </a:solidFill>
          <a:ln w="9525" algn="ctr">
            <a:solidFill>
              <a:schemeClr val="tx1"/>
            </a:solidFill>
            <a:round/>
            <a:headEnd/>
            <a:tailEnd/>
          </a:ln>
        </p:spPr>
        <p:txBody>
          <a:bodyPr anchor="ctr"/>
          <a:lstStyle/>
          <a:p>
            <a:pPr algn="ctr"/>
            <a:r>
              <a:rPr lang="en-US"/>
              <a:t>Hello</a:t>
            </a:r>
          </a:p>
        </p:txBody>
      </p:sp>
      <p:cxnSp>
        <p:nvCxnSpPr>
          <p:cNvPr id="5138" name="Straight Connector 27"/>
          <p:cNvCxnSpPr>
            <a:cxnSpLocks noChangeShapeType="1"/>
            <a:stCxn id="5135" idx="3"/>
          </p:cNvCxnSpPr>
          <p:nvPr/>
        </p:nvCxnSpPr>
        <p:spPr bwMode="auto">
          <a:xfrm>
            <a:off x="6477000" y="2286000"/>
            <a:ext cx="381000" cy="381000"/>
          </a:xfrm>
          <a:prstGeom prst="line">
            <a:avLst/>
          </a:prstGeom>
          <a:noFill/>
          <a:ln w="9525" algn="ctr">
            <a:solidFill>
              <a:schemeClr val="tx1"/>
            </a:solidFill>
            <a:round/>
            <a:headEnd/>
            <a:tailEnd/>
          </a:ln>
        </p:spPr>
      </p:cxnSp>
      <p:cxnSp>
        <p:nvCxnSpPr>
          <p:cNvPr id="5139" name="Straight Connector 29"/>
          <p:cNvCxnSpPr>
            <a:cxnSpLocks noChangeShapeType="1"/>
            <a:stCxn id="5136" idx="3"/>
          </p:cNvCxnSpPr>
          <p:nvPr/>
        </p:nvCxnSpPr>
        <p:spPr bwMode="auto">
          <a:xfrm flipV="1">
            <a:off x="6477000" y="2667000"/>
            <a:ext cx="381000" cy="228600"/>
          </a:xfrm>
          <a:prstGeom prst="line">
            <a:avLst/>
          </a:prstGeom>
          <a:noFill/>
          <a:ln w="9525" algn="ctr">
            <a:solidFill>
              <a:schemeClr val="tx1"/>
            </a:solidFill>
            <a:round/>
            <a:headEnd/>
            <a:tailEnd/>
          </a:ln>
        </p:spPr>
      </p:cxnSp>
      <p:cxnSp>
        <p:nvCxnSpPr>
          <p:cNvPr id="5140" name="Straight Connector 37"/>
          <p:cNvCxnSpPr>
            <a:cxnSpLocks noChangeShapeType="1"/>
            <a:stCxn id="5137" idx="3"/>
          </p:cNvCxnSpPr>
          <p:nvPr/>
        </p:nvCxnSpPr>
        <p:spPr bwMode="auto">
          <a:xfrm flipV="1">
            <a:off x="6477000" y="2667000"/>
            <a:ext cx="381000" cy="838200"/>
          </a:xfrm>
          <a:prstGeom prst="line">
            <a:avLst/>
          </a:prstGeom>
          <a:noFill/>
          <a:ln w="9525" algn="ctr">
            <a:solidFill>
              <a:schemeClr val="tx1"/>
            </a:solidFill>
            <a:round/>
            <a:headEnd/>
            <a:tailEnd/>
          </a:ln>
        </p:spPr>
      </p:cxnSp>
      <p:sp>
        <p:nvSpPr>
          <p:cNvPr id="5141" name="Rectangle 43"/>
          <p:cNvSpPr>
            <a:spLocks noChangeArrowheads="1"/>
          </p:cNvSpPr>
          <p:nvPr/>
        </p:nvSpPr>
        <p:spPr bwMode="auto">
          <a:xfrm>
            <a:off x="3124200" y="3516313"/>
            <a:ext cx="1716088" cy="366712"/>
          </a:xfrm>
          <a:prstGeom prst="rect">
            <a:avLst/>
          </a:prstGeom>
          <a:noFill/>
          <a:ln w="9525">
            <a:noFill/>
            <a:miter lim="800000"/>
            <a:headEnd/>
            <a:tailEnd/>
          </a:ln>
        </p:spPr>
        <p:txBody>
          <a:bodyPr wrap="none">
            <a:spAutoFit/>
          </a:bodyPr>
          <a:lstStyle/>
          <a:p>
            <a:r>
              <a:rPr lang="en-US"/>
              <a:t>&lt;sub-menu&gt;</a:t>
            </a:r>
          </a:p>
        </p:txBody>
      </p:sp>
      <p:sp>
        <p:nvSpPr>
          <p:cNvPr id="5142" name="Rectangle 44"/>
          <p:cNvSpPr>
            <a:spLocks noChangeArrowheads="1"/>
          </p:cNvSpPr>
          <p:nvPr/>
        </p:nvSpPr>
        <p:spPr bwMode="auto">
          <a:xfrm>
            <a:off x="5105400" y="5802313"/>
            <a:ext cx="3783013" cy="366712"/>
          </a:xfrm>
          <a:prstGeom prst="rect">
            <a:avLst/>
          </a:prstGeom>
          <a:noFill/>
          <a:ln w="9525">
            <a:noFill/>
            <a:miter lim="800000"/>
            <a:headEnd/>
            <a:tailEnd/>
          </a:ln>
        </p:spPr>
        <p:txBody>
          <a:bodyPr wrap="none">
            <a:spAutoFit/>
          </a:bodyPr>
          <a:lstStyle/>
          <a:p>
            <a:r>
              <a:rPr lang="en-US"/>
              <a:t>&lt;context menu from EditText&gt;</a:t>
            </a:r>
          </a:p>
        </p:txBody>
      </p:sp>
      <p:sp>
        <p:nvSpPr>
          <p:cNvPr id="5143" name="Rectangle 57350"/>
          <p:cNvSpPr>
            <a:spLocks noChangeArrowheads="1"/>
          </p:cNvSpPr>
          <p:nvPr/>
        </p:nvSpPr>
        <p:spPr bwMode="auto">
          <a:xfrm>
            <a:off x="7239000" y="3276600"/>
            <a:ext cx="1512888" cy="641350"/>
          </a:xfrm>
          <a:prstGeom prst="rect">
            <a:avLst/>
          </a:prstGeom>
          <a:noFill/>
          <a:ln w="9525">
            <a:noFill/>
            <a:miter lim="800000"/>
            <a:headEnd/>
            <a:tailEnd/>
          </a:ln>
        </p:spPr>
        <p:txBody>
          <a:bodyPr wrap="none">
            <a:spAutoFit/>
          </a:bodyPr>
          <a:lstStyle/>
          <a:p>
            <a:r>
              <a:rPr lang="en-US">
                <a:solidFill>
                  <a:schemeClr val="accent2"/>
                </a:solidFill>
              </a:rPr>
              <a:t>Long press </a:t>
            </a:r>
          </a:p>
          <a:p>
            <a:r>
              <a:rPr lang="en-US">
                <a:solidFill>
                  <a:schemeClr val="accent2"/>
                </a:solidFill>
              </a:rPr>
              <a:t>in EditText</a:t>
            </a:r>
          </a:p>
        </p:txBody>
      </p:sp>
      <p:cxnSp>
        <p:nvCxnSpPr>
          <p:cNvPr id="5144" name="Straight Arrow Connector 57356"/>
          <p:cNvCxnSpPr>
            <a:cxnSpLocks noChangeShapeType="1"/>
          </p:cNvCxnSpPr>
          <p:nvPr/>
        </p:nvCxnSpPr>
        <p:spPr bwMode="auto">
          <a:xfrm flipH="1" flipV="1">
            <a:off x="8382000" y="2819400"/>
            <a:ext cx="762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Who owns Android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http://opensource.about.com/</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Businesses who make money in open source software include:</a:t>
            </a:r>
          </a:p>
          <a:p>
            <a:r>
              <a:rPr lang="en-US" dirty="0" err="1" smtClean="0">
                <a:hlinkClick r:id="rId3"/>
              </a:rPr>
              <a:t>MySQL</a:t>
            </a:r>
            <a:r>
              <a:rPr lang="en-US" dirty="0" smtClean="0"/>
              <a:t> (now owned by Oracle): Popular relational database.</a:t>
            </a:r>
          </a:p>
          <a:p>
            <a:r>
              <a:rPr lang="en-US" dirty="0" smtClean="0">
                <a:hlinkClick r:id="rId4"/>
              </a:rPr>
              <a:t>Red Hat</a:t>
            </a:r>
            <a:r>
              <a:rPr lang="en-US" dirty="0" smtClean="0"/>
              <a:t>: Major distributor of Linux for server and desktop use.</a:t>
            </a:r>
          </a:p>
          <a:p>
            <a:r>
              <a:rPr lang="en-US" dirty="0" err="1" smtClean="0">
                <a:hlinkClick r:id="rId5"/>
              </a:rPr>
              <a:t>WordPress</a:t>
            </a:r>
            <a:r>
              <a:rPr lang="en-US" dirty="0" smtClean="0"/>
              <a:t>: Widely used blogging platform.</a:t>
            </a:r>
          </a:p>
          <a:p>
            <a:r>
              <a:rPr lang="en-US" dirty="0" err="1" smtClean="0">
                <a:hlinkClick r:id="rId6"/>
              </a:rPr>
              <a:t>SugarCRM</a:t>
            </a:r>
            <a:r>
              <a:rPr lang="en-US" dirty="0" smtClean="0"/>
              <a:t>: Business customer relations management.</a:t>
            </a:r>
          </a:p>
          <a:p>
            <a:r>
              <a:rPr lang="en-US" dirty="0" err="1" smtClean="0">
                <a:hlinkClick r:id="rId7"/>
              </a:rPr>
              <a:t>Magento</a:t>
            </a:r>
            <a:r>
              <a:rPr lang="en-US" dirty="0" smtClean="0"/>
              <a:t>: E-commerce shopping platform.</a:t>
            </a:r>
          </a:p>
          <a:p>
            <a:r>
              <a:rPr lang="en-US" dirty="0" err="1" smtClean="0">
                <a:hlinkClick r:id="rId8"/>
              </a:rPr>
              <a:t>Zimbra</a:t>
            </a:r>
            <a:r>
              <a:rPr lang="en-US" dirty="0" smtClean="0"/>
              <a:t>: E-mail and messaging server.</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Google created the Android platform and it is (OSS) open source software so technically we all own it. </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know who you are?</a:t>
            </a:r>
            <a:endParaRPr lang="en-US" dirty="0"/>
          </a:p>
        </p:txBody>
      </p:sp>
      <p:sp>
        <p:nvSpPr>
          <p:cNvPr id="3" name="Content Placeholder 2"/>
          <p:cNvSpPr>
            <a:spLocks noGrp="1"/>
          </p:cNvSpPr>
          <p:nvPr>
            <p:ph idx="1"/>
          </p:nvPr>
        </p:nvSpPr>
        <p:spPr>
          <a:xfrm>
            <a:off x="457200" y="1600201"/>
            <a:ext cx="8229600" cy="3505200"/>
          </a:xfrm>
        </p:spPr>
        <p:txBody>
          <a:bodyPr/>
          <a:lstStyle/>
          <a:p>
            <a:r>
              <a:rPr lang="en-US" dirty="0" smtClean="0"/>
              <a:t>Designer </a:t>
            </a:r>
          </a:p>
          <a:p>
            <a:r>
              <a:rPr lang="en-US" dirty="0" smtClean="0"/>
              <a:t>Or</a:t>
            </a:r>
          </a:p>
          <a:p>
            <a:r>
              <a:rPr lang="en-US" dirty="0" smtClean="0"/>
              <a:t>Developer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you go.</a:t>
            </a:r>
            <a:endParaRPr lang="en-US" dirty="0"/>
          </a:p>
        </p:txBody>
      </p:sp>
      <p:sp>
        <p:nvSpPr>
          <p:cNvPr id="3" name="Content Placeholder 2"/>
          <p:cNvSpPr>
            <a:spLocks noGrp="1"/>
          </p:cNvSpPr>
          <p:nvPr>
            <p:ph idx="1"/>
          </p:nvPr>
        </p:nvSpPr>
        <p:spPr/>
        <p:txBody>
          <a:bodyPr/>
          <a:lstStyle/>
          <a:p>
            <a:r>
              <a:rPr lang="en-US" dirty="0" smtClean="0"/>
              <a:t>Designer makes things pretty</a:t>
            </a:r>
          </a:p>
          <a:p>
            <a:r>
              <a:rPr lang="en-US" dirty="0" smtClean="0"/>
              <a:t>Developer make sure they work.</a:t>
            </a:r>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343400" cy="914400"/>
          </a:xfrm>
        </p:spPr>
        <p:txBody>
          <a:bodyPr/>
          <a:lstStyle/>
          <a:p>
            <a:r>
              <a:rPr lang="en-US" dirty="0" smtClean="0"/>
              <a:t>Android Program</a:t>
            </a:r>
            <a:endParaRPr lang="en-US" dirty="0"/>
          </a:p>
        </p:txBody>
      </p:sp>
      <p:sp>
        <p:nvSpPr>
          <p:cNvPr id="3" name="Content Placeholder 2"/>
          <p:cNvSpPr>
            <a:spLocks noGrp="1"/>
          </p:cNvSpPr>
          <p:nvPr>
            <p:ph idx="1"/>
          </p:nvPr>
        </p:nvSpPr>
        <p:spPr>
          <a:xfrm>
            <a:off x="457200" y="1752600"/>
            <a:ext cx="3810000" cy="990600"/>
          </a:xfrm>
        </p:spPr>
        <p:txBody>
          <a:bodyPr>
            <a:normAutofit fontScale="55000" lnSpcReduction="20000"/>
          </a:bodyPr>
          <a:lstStyle/>
          <a:p>
            <a:r>
              <a:rPr lang="en-US" dirty="0" smtClean="0"/>
              <a:t>Is nothing but a bunch of instances of objects from a framework.</a:t>
            </a:r>
          </a:p>
          <a:p>
            <a:r>
              <a:rPr lang="en-US" dirty="0" smtClean="0"/>
              <a:t>It starts with activity.</a:t>
            </a:r>
          </a:p>
          <a:p>
            <a:endParaRPr lang="en-US" dirty="0"/>
          </a:p>
        </p:txBody>
      </p:sp>
      <p:pic>
        <p:nvPicPr>
          <p:cNvPr id="31746" name="Picture 2" descr="http://androidapps.org.ua/img5.png"/>
          <p:cNvPicPr>
            <a:picLocks noChangeAspect="1" noChangeArrowheads="1"/>
          </p:cNvPicPr>
          <p:nvPr/>
        </p:nvPicPr>
        <p:blipFill>
          <a:blip r:embed="rId2" cstate="print"/>
          <a:srcRect/>
          <a:stretch>
            <a:fillRect/>
          </a:stretch>
        </p:blipFill>
        <p:spPr bwMode="auto">
          <a:xfrm>
            <a:off x="4419600" y="457200"/>
            <a:ext cx="4514850" cy="5581651"/>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599"/>
          </a:xfrm>
        </p:spPr>
        <p:txBody>
          <a:bodyPr>
            <a:normAutofit fontScale="32500" lnSpcReduction="20000"/>
          </a:bodyPr>
          <a:lstStyle/>
          <a:p>
            <a:pPr>
              <a:buNone/>
            </a:pPr>
            <a:r>
              <a:rPr lang="en-US" sz="3700" b="1" dirty="0" err="1" smtClean="0">
                <a:solidFill>
                  <a:srgbClr val="FF0000"/>
                </a:solidFill>
              </a:rPr>
              <a:t>onCreate</a:t>
            </a:r>
            <a:endParaRPr lang="en-US" sz="3700" b="1" dirty="0" smtClean="0">
              <a:solidFill>
                <a:srgbClr val="FF0000"/>
              </a:solidFill>
            </a:endParaRPr>
          </a:p>
          <a:p>
            <a:pPr>
              <a:buNone/>
            </a:pPr>
            <a:r>
              <a:rPr lang="en-US" sz="3700" dirty="0" smtClean="0"/>
              <a:t>Called when your activity is first created. This is the place you normally create your views, open any persistent </a:t>
            </a:r>
            <a:r>
              <a:rPr lang="en-US" sz="3700" dirty="0" err="1" smtClean="0"/>
              <a:t>datafiles</a:t>
            </a:r>
            <a:r>
              <a:rPr lang="en-US" sz="3700" dirty="0" smtClean="0"/>
              <a:t> your activity needs to use, and in general initialize your activity. When calling </a:t>
            </a:r>
            <a:r>
              <a:rPr lang="en-US" sz="3700" dirty="0" err="1" smtClean="0"/>
              <a:t>onCreate</a:t>
            </a:r>
            <a:r>
              <a:rPr lang="en-US" sz="3700" dirty="0" smtClean="0"/>
              <a:t>, the Android framework is passed a Bundle object that contains any activity state saved from when the activity ran before.</a:t>
            </a:r>
          </a:p>
          <a:p>
            <a:pPr>
              <a:buNone/>
            </a:pPr>
            <a:r>
              <a:rPr lang="en-US" sz="3700" dirty="0" smtClean="0"/>
              <a:t/>
            </a:r>
            <a:br>
              <a:rPr lang="en-US" sz="3700" dirty="0" smtClean="0"/>
            </a:br>
            <a:r>
              <a:rPr lang="en-US" sz="3700" b="1" dirty="0" err="1" smtClean="0">
                <a:solidFill>
                  <a:srgbClr val="FF0000"/>
                </a:solidFill>
              </a:rPr>
              <a:t>onStart</a:t>
            </a:r>
            <a:endParaRPr lang="en-US" sz="3700" b="1" dirty="0" smtClean="0">
              <a:solidFill>
                <a:srgbClr val="FF0000"/>
              </a:solidFill>
            </a:endParaRPr>
          </a:p>
          <a:p>
            <a:pPr>
              <a:buNone/>
            </a:pPr>
            <a:r>
              <a:rPr lang="en-US" sz="3700" dirty="0" smtClean="0"/>
              <a:t>Called just before your activity becomes visible on the screen. Once </a:t>
            </a:r>
            <a:r>
              <a:rPr lang="en-US" sz="3700" dirty="0" err="1" smtClean="0"/>
              <a:t>onStart</a:t>
            </a:r>
            <a:r>
              <a:rPr lang="en-US" sz="3700" dirty="0" smtClean="0"/>
              <a:t> completes, if your activity can become the foreground activity on the screen, control will transfer to </a:t>
            </a:r>
            <a:r>
              <a:rPr lang="en-US" sz="3700" dirty="0" err="1" smtClean="0"/>
              <a:t>onResume</a:t>
            </a:r>
            <a:r>
              <a:rPr lang="en-US" sz="3700" dirty="0" smtClean="0"/>
              <a:t>. If the activity cannot become the foreground activity for some reason, control transfers to the </a:t>
            </a:r>
            <a:r>
              <a:rPr lang="en-US" sz="3700" dirty="0" err="1" smtClean="0"/>
              <a:t>onStop</a:t>
            </a:r>
            <a:r>
              <a:rPr lang="en-US" sz="3700" dirty="0" smtClean="0"/>
              <a:t> method.</a:t>
            </a:r>
          </a:p>
          <a:p>
            <a:pPr>
              <a:buNone/>
            </a:pPr>
            <a:r>
              <a:rPr lang="en-US" sz="3700" b="1" dirty="0" smtClean="0">
                <a:solidFill>
                  <a:srgbClr val="FF0000"/>
                </a:solidFill>
              </a:rPr>
              <a:t/>
            </a:r>
            <a:br>
              <a:rPr lang="en-US" sz="3700" b="1" dirty="0" smtClean="0">
                <a:solidFill>
                  <a:srgbClr val="FF0000"/>
                </a:solidFill>
              </a:rPr>
            </a:br>
            <a:r>
              <a:rPr lang="en-US" sz="3700" b="1" dirty="0" err="1" smtClean="0">
                <a:solidFill>
                  <a:srgbClr val="FF0000"/>
                </a:solidFill>
              </a:rPr>
              <a:t>onResume</a:t>
            </a:r>
            <a:endParaRPr lang="en-US" sz="3700" b="1" dirty="0" smtClean="0">
              <a:solidFill>
                <a:srgbClr val="FF0000"/>
              </a:solidFill>
            </a:endParaRPr>
          </a:p>
          <a:p>
            <a:pPr>
              <a:buNone/>
            </a:pPr>
            <a:r>
              <a:rPr lang="en-US" sz="3700" dirty="0" smtClean="0"/>
              <a:t>Called right after </a:t>
            </a:r>
            <a:r>
              <a:rPr lang="en-US" sz="3700" dirty="0" err="1" smtClean="0"/>
              <a:t>onStart</a:t>
            </a:r>
            <a:r>
              <a:rPr lang="en-US" sz="3700" dirty="0" smtClean="0"/>
              <a:t> if your activity is the foreground activity on the screen. At this point your activity is running and interacting with the user. You are receiving keyboard and touch inputs, and the screen is displaying your user interface. </a:t>
            </a:r>
            <a:r>
              <a:rPr lang="en-US" sz="3700" dirty="0" err="1" smtClean="0"/>
              <a:t>onResume</a:t>
            </a:r>
            <a:r>
              <a:rPr lang="en-US" sz="3700" dirty="0" smtClean="0"/>
              <a:t> is also called if your activity loses the foreground to another activity, and that activity eventually exits, popping your activity back to the foreground. This is where your activity would start (or resume) doing things that are needed to update the user interface (receiving location updates or running an animation, for example).</a:t>
            </a:r>
          </a:p>
          <a:p>
            <a:pPr>
              <a:buNone/>
            </a:pPr>
            <a:r>
              <a:rPr lang="en-US" sz="3700" b="1" dirty="0" smtClean="0">
                <a:solidFill>
                  <a:srgbClr val="FF0000"/>
                </a:solidFill>
              </a:rPr>
              <a:t/>
            </a:r>
            <a:br>
              <a:rPr lang="en-US" sz="3700" b="1" dirty="0" smtClean="0">
                <a:solidFill>
                  <a:srgbClr val="FF0000"/>
                </a:solidFill>
              </a:rPr>
            </a:br>
            <a:r>
              <a:rPr lang="en-US" sz="3700" b="1" dirty="0" err="1" smtClean="0">
                <a:solidFill>
                  <a:srgbClr val="FF0000"/>
                </a:solidFill>
              </a:rPr>
              <a:t>onPause</a:t>
            </a:r>
            <a:endParaRPr lang="en-US" sz="3700" b="1" dirty="0" smtClean="0">
              <a:solidFill>
                <a:srgbClr val="FF0000"/>
              </a:solidFill>
            </a:endParaRPr>
          </a:p>
          <a:p>
            <a:pPr>
              <a:buNone/>
            </a:pPr>
            <a:r>
              <a:rPr lang="en-US" sz="3700" dirty="0" smtClean="0"/>
              <a:t>Called when Android is just about to resume a different activity, giving that activity the foreground. At this point your activity will no longer have access to the screen, so you should stop doing things that consume battery and CPU cycles unnecessarily. If you are running an animation, no one is going to be able to see it, so you might as well suspend it until you get the screen back. Your activity needs to take advantage of this method to store any state that you will need in case your activity gains the foreground again—and it is not guaranteed that your activity will resume. If the mobile device you are running on runs out of memory, there is no virtual memory on disk to use for expansion, so your activity may have to make way for a system process that needs memory. Once you exit this method, Android may kill your activity at any time without returning control to you.</a:t>
            </a:r>
          </a:p>
          <a:p>
            <a:pPr>
              <a:buNone/>
            </a:pPr>
            <a:r>
              <a:rPr lang="en-US" sz="3700" b="1" dirty="0" smtClean="0">
                <a:solidFill>
                  <a:srgbClr val="FF0000"/>
                </a:solidFill>
              </a:rPr>
              <a:t/>
            </a:r>
            <a:br>
              <a:rPr lang="en-US" sz="3700" b="1" dirty="0" smtClean="0">
                <a:solidFill>
                  <a:srgbClr val="FF0000"/>
                </a:solidFill>
              </a:rPr>
            </a:br>
            <a:r>
              <a:rPr lang="en-US" sz="3700" b="1" dirty="0" err="1" smtClean="0">
                <a:solidFill>
                  <a:srgbClr val="FF0000"/>
                </a:solidFill>
              </a:rPr>
              <a:t>onStop</a:t>
            </a:r>
            <a:endParaRPr lang="en-US" sz="3700" b="1" dirty="0" smtClean="0">
              <a:solidFill>
                <a:srgbClr val="FF0000"/>
              </a:solidFill>
            </a:endParaRPr>
          </a:p>
          <a:p>
            <a:pPr>
              <a:buNone/>
            </a:pPr>
            <a:r>
              <a:rPr lang="en-US" sz="3700" dirty="0" smtClean="0"/>
              <a:t>Called when your activity is no longer visible, either because another activity has taken the foreground or because your activity is being destroyed.</a:t>
            </a:r>
          </a:p>
          <a:p>
            <a:pPr>
              <a:buNone/>
            </a:pPr>
            <a:r>
              <a:rPr lang="en-US" sz="3700" b="1" dirty="0" smtClean="0">
                <a:solidFill>
                  <a:srgbClr val="FF0000"/>
                </a:solidFill>
              </a:rPr>
              <a:t/>
            </a:r>
            <a:br>
              <a:rPr lang="en-US" sz="3700" b="1" dirty="0" smtClean="0">
                <a:solidFill>
                  <a:srgbClr val="FF0000"/>
                </a:solidFill>
              </a:rPr>
            </a:br>
            <a:r>
              <a:rPr lang="en-US" sz="3700" b="1" dirty="0" err="1" smtClean="0">
                <a:solidFill>
                  <a:srgbClr val="FF0000"/>
                </a:solidFill>
              </a:rPr>
              <a:t>onDestroy</a:t>
            </a:r>
            <a:endParaRPr lang="en-US" sz="3700" b="1" dirty="0" smtClean="0">
              <a:solidFill>
                <a:srgbClr val="FF0000"/>
              </a:solidFill>
            </a:endParaRPr>
          </a:p>
          <a:p>
            <a:pPr>
              <a:buNone/>
            </a:pPr>
            <a:r>
              <a:rPr lang="en-US" sz="3700" dirty="0" smtClean="0"/>
              <a:t>The last chance for your activity to do any processing before it is destroyed. Normally you'd get to this point because the activity is done and the framework called its finish method. But as mentioned earlier, the method might be called because Android has decided it needs the resources your activity is consuming.</a:t>
            </a:r>
          </a:p>
          <a:p>
            <a:pPr>
              <a:buNone/>
            </a:pPr>
            <a:r>
              <a:rPr lang="en-US" sz="3700" dirty="0" smtClean="0"/>
              <a:t>It is important to take advantage of these methods to provide the best user experience possible. </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Wake up Guys. Lets do some coding</a:t>
            </a:r>
            <a:endParaRPr lang="en-US" dirty="0"/>
          </a:p>
        </p:txBody>
      </p:sp>
      <p:sp>
        <p:nvSpPr>
          <p:cNvPr id="3" name="Content Placeholder 2"/>
          <p:cNvSpPr>
            <a:spLocks noGrp="1"/>
          </p:cNvSpPr>
          <p:nvPr>
            <p:ph idx="1"/>
          </p:nvPr>
        </p:nvSpPr>
        <p:spPr/>
        <p:txBody>
          <a:bodyPr/>
          <a:lstStyle/>
          <a:p>
            <a:r>
              <a:rPr lang="en-US" dirty="0" smtClean="0"/>
              <a:t>Lets start the eclipse</a:t>
            </a:r>
          </a:p>
          <a:p>
            <a:r>
              <a:rPr lang="en-US" dirty="0" smtClean="0"/>
              <a:t>Lets take a look at few things including SDK Manager, AVD manager, install new software options, preferences, etc, etc.</a:t>
            </a:r>
          </a:p>
          <a:p>
            <a:r>
              <a:rPr lang="en-US" dirty="0" smtClean="0"/>
              <a:t>Lets take a look at Android Emulator</a:t>
            </a:r>
          </a:p>
          <a:p>
            <a:r>
              <a:rPr lang="en-US" dirty="0" smtClean="0"/>
              <a:t>Lets create one simple Hello Android Project</a:t>
            </a:r>
          </a:p>
          <a:p>
            <a:r>
              <a:rPr lang="en-US" dirty="0" smtClean="0"/>
              <a:t>Lets understand the Project structure as we see in Eclipse.</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0" y="273514"/>
            <a:ext cx="9144000"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smtClean="0"/>
              <a:t>2. Create an Android Project in Eclipse</a:t>
            </a:r>
          </a:p>
        </p:txBody>
      </p:sp>
      <p:sp>
        <p:nvSpPr>
          <p:cNvPr id="19459" name="Rectangle 2"/>
          <p:cNvSpPr>
            <a:spLocks noGrp="1" noChangeArrowheads="1"/>
          </p:cNvSpPr>
          <p:nvPr>
            <p:ph type="body" idx="1"/>
          </p:nvPr>
        </p:nvSpPr>
        <p:spPr>
          <a:xfrm>
            <a:off x="456697" y="1605095"/>
            <a:ext cx="8687304" cy="4525935"/>
          </a:xfrm>
        </p:spPr>
        <p:txBody>
          <a:bodyPr/>
          <a:lstStyle/>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File → New → Project</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Select “Android Project”</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Fill in Project details...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2348309" y="12956"/>
            <a:ext cx="4450263" cy="6858000"/>
          </a:xfrm>
          <a:prstGeom prst="rect">
            <a:avLst/>
          </a:prstGeom>
          <a:noFill/>
          <a:ln w="9525">
            <a:noFill/>
            <a:round/>
            <a:headEnd/>
            <a:tailEnd/>
          </a:ln>
        </p:spPr>
      </p:pic>
      <p:sp>
        <p:nvSpPr>
          <p:cNvPr id="20483" name="AutoShape 2"/>
          <p:cNvSpPr>
            <a:spLocks noChangeArrowheads="1"/>
          </p:cNvSpPr>
          <p:nvPr/>
        </p:nvSpPr>
        <p:spPr bwMode="auto">
          <a:xfrm>
            <a:off x="33136" y="3316715"/>
            <a:ext cx="2282038" cy="829179"/>
          </a:xfrm>
          <a:prstGeom prst="wedgeRoundRectCallout">
            <a:avLst>
              <a:gd name="adj1" fmla="val 105009"/>
              <a:gd name="adj2" fmla="val 60190"/>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Name that appears</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on device</a:t>
            </a:r>
          </a:p>
        </p:txBody>
      </p:sp>
      <p:sp>
        <p:nvSpPr>
          <p:cNvPr id="20484" name="AutoShape 3"/>
          <p:cNvSpPr>
            <a:spLocks noChangeArrowheads="1"/>
          </p:cNvSpPr>
          <p:nvPr/>
        </p:nvSpPr>
        <p:spPr bwMode="auto">
          <a:xfrm>
            <a:off x="6843233" y="207295"/>
            <a:ext cx="1244748" cy="829179"/>
          </a:xfrm>
          <a:prstGeom prst="wedgeRoundRectCallout">
            <a:avLst>
              <a:gd name="adj1" fmla="val -160940"/>
              <a:gd name="adj2" fmla="val 41181"/>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Directory</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name</a:t>
            </a:r>
          </a:p>
        </p:txBody>
      </p:sp>
      <p:sp>
        <p:nvSpPr>
          <p:cNvPr id="20485" name="AutoShape 4"/>
          <p:cNvSpPr>
            <a:spLocks noChangeArrowheads="1"/>
          </p:cNvSpPr>
          <p:nvPr/>
        </p:nvSpPr>
        <p:spPr bwMode="auto">
          <a:xfrm>
            <a:off x="207458" y="4976513"/>
            <a:ext cx="1659664" cy="829179"/>
          </a:xfrm>
          <a:prstGeom prst="wedgeRoundRectCallout">
            <a:avLst>
              <a:gd name="adj1" fmla="val 152574"/>
              <a:gd name="adj2" fmla="val -81009"/>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Class to</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automatically</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create</a:t>
            </a:r>
          </a:p>
        </p:txBody>
      </p:sp>
      <p:sp>
        <p:nvSpPr>
          <p:cNvPr id="20486" name="AutoShape 5"/>
          <p:cNvSpPr>
            <a:spLocks noChangeArrowheads="1"/>
          </p:cNvSpPr>
          <p:nvPr/>
        </p:nvSpPr>
        <p:spPr bwMode="auto">
          <a:xfrm>
            <a:off x="6846114" y="3109421"/>
            <a:ext cx="2280598" cy="621884"/>
          </a:xfrm>
          <a:prstGeom prst="wedgeRoundRectCallout">
            <a:avLst>
              <a:gd name="adj1" fmla="val -150199"/>
              <a:gd name="adj2" fmla="val 168519"/>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Java package</a:t>
            </a:r>
          </a:p>
        </p:txBody>
      </p:sp>
      <p:sp>
        <p:nvSpPr>
          <p:cNvPr id="20487" name="AutoShape 6"/>
          <p:cNvSpPr>
            <a:spLocks noChangeArrowheads="1"/>
          </p:cNvSpPr>
          <p:nvPr/>
        </p:nvSpPr>
        <p:spPr bwMode="auto">
          <a:xfrm>
            <a:off x="622374" y="1658358"/>
            <a:ext cx="1452206" cy="829179"/>
          </a:xfrm>
          <a:prstGeom prst="wedgeRoundRectCallout">
            <a:avLst>
              <a:gd name="adj1" fmla="val 86569"/>
              <a:gd name="adj2" fmla="val 166565"/>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Android</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version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6696" y="273514"/>
            <a:ext cx="8230608"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smtClean="0"/>
              <a:t>3. Run the Android Application</a:t>
            </a:r>
          </a:p>
        </p:txBody>
      </p:sp>
      <p:sp>
        <p:nvSpPr>
          <p:cNvPr id="21507" name="Rectangle 2"/>
          <p:cNvSpPr>
            <a:spLocks noGrp="1" noChangeArrowheads="1"/>
          </p:cNvSpPr>
          <p:nvPr>
            <p:ph type="body" idx="1"/>
          </p:nvPr>
        </p:nvSpPr>
        <p:spPr>
          <a:xfrm>
            <a:off x="456697" y="1605095"/>
            <a:ext cx="8687304" cy="4525935"/>
          </a:xfrm>
        </p:spPr>
        <p:txBody>
          <a:bodyPr/>
          <a:lstStyle/>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Run → Run (or click the “Run” button)</a:t>
            </a:r>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Select “Android Application”</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The emulator may take a few minutes to start, so be patient!</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You don't need to restart the emulator when you have a new version of your application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1100680" y="958738"/>
            <a:ext cx="6981538" cy="49592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Course Anatomy</a:t>
            </a:r>
            <a:endParaRPr lang="en-US" dirty="0"/>
          </a:p>
        </p:txBody>
      </p:sp>
      <p:sp>
        <p:nvSpPr>
          <p:cNvPr id="3" name="Content Placeholder 2"/>
          <p:cNvSpPr>
            <a:spLocks noGrp="1"/>
          </p:cNvSpPr>
          <p:nvPr>
            <p:ph idx="1"/>
          </p:nvPr>
        </p:nvSpPr>
        <p:spPr>
          <a:xfrm>
            <a:off x="457200" y="1600201"/>
            <a:ext cx="8229600" cy="4191000"/>
          </a:xfrm>
        </p:spPr>
        <p:txBody>
          <a:bodyPr>
            <a:normAutofit fontScale="70000" lnSpcReduction="20000"/>
          </a:bodyPr>
          <a:lstStyle/>
          <a:p>
            <a:r>
              <a:rPr lang="en-US" dirty="0" smtClean="0"/>
              <a:t>Most likely we will use my own book that I tried written in unique style based on my study from various resources and books and real world exercises and bug fixing.</a:t>
            </a:r>
          </a:p>
          <a:p>
            <a:r>
              <a:rPr lang="en-US" dirty="0" smtClean="0"/>
              <a:t>OR – We will follow my power points for open discussion and code and handouts will be given in class accordingly.</a:t>
            </a:r>
          </a:p>
          <a:p>
            <a:r>
              <a:rPr lang="en-US" dirty="0" smtClean="0"/>
              <a:t>We will, most likely, develop one big Project. Call it Project Android 2013. That will consist of 5 assignments that we will do together as we move along.</a:t>
            </a:r>
          </a:p>
          <a:p>
            <a:r>
              <a:rPr lang="en-US" dirty="0" smtClean="0"/>
              <a:t>You and I both will help develop this project so don’t leave me alone in the middle of desert.</a:t>
            </a:r>
          </a:p>
          <a:p>
            <a:r>
              <a:rPr lang="en-US" dirty="0" smtClean="0"/>
              <a:t>Mid term and Final term.</a:t>
            </a:r>
          </a:p>
          <a:p>
            <a:r>
              <a:rPr lang="en-US" dirty="0" smtClean="0"/>
              <a:t>We will not exit this course unless we make sure each and every one of us have learned </a:t>
            </a:r>
            <a:r>
              <a:rPr lang="en-US" sz="4600" b="1" u="sng" dirty="0" smtClean="0">
                <a:solidFill>
                  <a:srgbClr val="FF0000"/>
                </a:solidFill>
              </a:rPr>
              <a:t>what we said, we will learn.</a:t>
            </a:r>
            <a:endParaRPr lang="en-US" sz="4600" b="1" u="sng" dirty="0">
              <a:solidFill>
                <a:srgbClr val="FF0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188394" y="35990"/>
            <a:ext cx="3825006" cy="6837846"/>
          </a:xfrm>
          <a:prstGeom prst="rect">
            <a:avLst/>
          </a:prstGeom>
          <a:noFill/>
          <a:ln w="9525">
            <a:noFill/>
            <a:round/>
            <a:headEnd/>
            <a:tailEnd/>
          </a:ln>
        </p:spPr>
      </p:pic>
      <p:sp>
        <p:nvSpPr>
          <p:cNvPr id="23555" name="AutoShape 2"/>
          <p:cNvSpPr>
            <a:spLocks noChangeArrowheads="1"/>
          </p:cNvSpPr>
          <p:nvPr/>
        </p:nvSpPr>
        <p:spPr bwMode="auto">
          <a:xfrm>
            <a:off x="6843233" y="207295"/>
            <a:ext cx="1244748" cy="829179"/>
          </a:xfrm>
          <a:prstGeom prst="wedgeRoundRectCallout">
            <a:avLst>
              <a:gd name="adj1" fmla="val -176088"/>
              <a:gd name="adj2" fmla="val 62273"/>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Source</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code</a:t>
            </a:r>
          </a:p>
        </p:txBody>
      </p:sp>
      <p:sp>
        <p:nvSpPr>
          <p:cNvPr id="23556" name="AutoShape 3"/>
          <p:cNvSpPr>
            <a:spLocks noChangeArrowheads="1"/>
          </p:cNvSpPr>
          <p:nvPr/>
        </p:nvSpPr>
        <p:spPr bwMode="auto">
          <a:xfrm>
            <a:off x="6223740" y="1243768"/>
            <a:ext cx="2489496" cy="829179"/>
          </a:xfrm>
          <a:prstGeom prst="wedgeRoundRectCallout">
            <a:avLst>
              <a:gd name="adj1" fmla="val -130403"/>
              <a:gd name="adj2" fmla="val 70181"/>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Auto-generated</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code</a:t>
            </a:r>
          </a:p>
        </p:txBody>
      </p:sp>
      <p:sp>
        <p:nvSpPr>
          <p:cNvPr id="23557" name="AutoShape 4"/>
          <p:cNvSpPr>
            <a:spLocks noChangeArrowheads="1"/>
          </p:cNvSpPr>
          <p:nvPr/>
        </p:nvSpPr>
        <p:spPr bwMode="auto">
          <a:xfrm>
            <a:off x="7261030" y="4353189"/>
            <a:ext cx="1244748" cy="829179"/>
          </a:xfrm>
          <a:prstGeom prst="wedgeRoundRectCallout">
            <a:avLst>
              <a:gd name="adj1" fmla="val -262699"/>
              <a:gd name="adj2" fmla="val 59241"/>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UI</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layout</a:t>
            </a:r>
          </a:p>
        </p:txBody>
      </p:sp>
      <p:sp>
        <p:nvSpPr>
          <p:cNvPr id="23558" name="AutoShape 5"/>
          <p:cNvSpPr>
            <a:spLocks noChangeArrowheads="1"/>
          </p:cNvSpPr>
          <p:nvPr/>
        </p:nvSpPr>
        <p:spPr bwMode="auto">
          <a:xfrm>
            <a:off x="414916" y="3524010"/>
            <a:ext cx="1244748" cy="829179"/>
          </a:xfrm>
          <a:prstGeom prst="wedgeRoundRectCallout">
            <a:avLst>
              <a:gd name="adj1" fmla="val 186403"/>
              <a:gd name="adj2" fmla="val 252435"/>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String</a:t>
            </a:r>
          </a:p>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constants</a:t>
            </a:r>
          </a:p>
        </p:txBody>
      </p:sp>
      <p:sp>
        <p:nvSpPr>
          <p:cNvPr id="23559" name="AutoShape 6"/>
          <p:cNvSpPr>
            <a:spLocks noChangeArrowheads="1"/>
          </p:cNvSpPr>
          <p:nvPr/>
        </p:nvSpPr>
        <p:spPr bwMode="auto">
          <a:xfrm>
            <a:off x="207458" y="5596957"/>
            <a:ext cx="1452206" cy="829179"/>
          </a:xfrm>
          <a:prstGeom prst="wedgeRoundRectCallout">
            <a:avLst>
              <a:gd name="adj1" fmla="val 123764"/>
              <a:gd name="adj2" fmla="val 43426"/>
              <a:gd name="adj3" fmla="val 16667"/>
            </a:avLst>
          </a:prstGeom>
          <a:solidFill>
            <a:srgbClr val="99CCFF"/>
          </a:solidFill>
          <a:ln w="9360">
            <a:solidFill>
              <a:srgbClr val="000000"/>
            </a:solidFill>
            <a:round/>
            <a:headEnd/>
            <a:tailEnd/>
          </a:ln>
        </p:spPr>
        <p:txBody>
          <a:bodyPr wrap="none" lIns="81648" tIns="55194" rIns="81648" bIns="40824" anchor="ctr"/>
          <a:lstStyle/>
          <a:p>
            <a:pPr algn="ct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a:solidFill>
                  <a:srgbClr val="000000"/>
                </a:solidFill>
              </a:rPr>
              <a:t>Configuration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12373" y="1766324"/>
            <a:ext cx="8805440" cy="3018729"/>
          </a:xfrm>
          <a:prstGeom prst="rect">
            <a:avLst/>
          </a:prstGeom>
          <a:solidFill>
            <a:srgbClr val="E6E6E6"/>
          </a:solidFill>
          <a:ln w="18360">
            <a:solidFill>
              <a:srgbClr val="000000"/>
            </a:solidFill>
            <a:round/>
            <a:headEnd/>
            <a:tailEnd/>
          </a:ln>
        </p:spPr>
        <p:txBody>
          <a:bodyPr lIns="89813" tIns="76749" rIns="89813" bIns="48989"/>
          <a:lstStyle/>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1</a:t>
            </a:r>
            <a:r>
              <a:rPr lang="en-US" sz="2000" b="1" dirty="0">
                <a:solidFill>
                  <a:srgbClr val="B80047"/>
                </a:solidFill>
                <a:latin typeface="Courier New" pitchFamily="49" charset="0"/>
              </a:rPr>
              <a:t>  public class</a:t>
            </a:r>
            <a:r>
              <a:rPr lang="en-US" sz="2000" dirty="0">
                <a:solidFill>
                  <a:srgbClr val="000000"/>
                </a:solidFill>
                <a:latin typeface="Courier New" pitchFamily="49" charset="0"/>
              </a:rPr>
              <a:t> </a:t>
            </a:r>
            <a:r>
              <a:rPr lang="en-US" sz="2000" dirty="0" err="1">
                <a:solidFill>
                  <a:srgbClr val="000000"/>
                </a:solidFill>
                <a:latin typeface="Courier New" pitchFamily="49" charset="0"/>
              </a:rPr>
              <a:t>HelloAndroid</a:t>
            </a:r>
            <a:r>
              <a:rPr lang="en-US" sz="2000" dirty="0">
                <a:solidFill>
                  <a:srgbClr val="000000"/>
                </a:solidFill>
                <a:latin typeface="Courier New" pitchFamily="49" charset="0"/>
              </a:rPr>
              <a:t> </a:t>
            </a:r>
            <a:r>
              <a:rPr lang="en-US" sz="2000" b="1" dirty="0">
                <a:solidFill>
                  <a:srgbClr val="B80047"/>
                </a:solidFill>
                <a:latin typeface="Courier New" pitchFamily="49" charset="0"/>
              </a:rPr>
              <a:t>extends</a:t>
            </a:r>
            <a:r>
              <a:rPr lang="en-US" sz="2000" dirty="0">
                <a:solidFill>
                  <a:srgbClr val="000000"/>
                </a:solidFill>
                <a:latin typeface="Courier New" pitchFamily="49" charset="0"/>
              </a:rPr>
              <a:t> Activity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2   </a:t>
            </a:r>
            <a:r>
              <a:rPr lang="en-US" sz="2000" dirty="0">
                <a:solidFill>
                  <a:srgbClr val="0000FF"/>
                </a:solidFill>
                <a:latin typeface="Courier New" pitchFamily="49" charset="0"/>
              </a:rPr>
              <a:t>/** Called when the activity is first created.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3    @Override</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4    </a:t>
            </a:r>
            <a:r>
              <a:rPr lang="en-US" sz="2000" b="1" dirty="0">
                <a:solidFill>
                  <a:srgbClr val="B80047"/>
                </a:solidFill>
                <a:latin typeface="Courier New" pitchFamily="49" charset="0"/>
              </a:rPr>
              <a:t>public void</a:t>
            </a:r>
            <a:r>
              <a:rPr lang="en-US" sz="2000" dirty="0">
                <a:solidFill>
                  <a:srgbClr val="000000"/>
                </a:solidFill>
                <a:latin typeface="Courier New" pitchFamily="49" charset="0"/>
              </a:rPr>
              <a:t> </a:t>
            </a:r>
            <a:r>
              <a:rPr lang="en-US" sz="2000" dirty="0" err="1">
                <a:solidFill>
                  <a:srgbClr val="000000"/>
                </a:solidFill>
                <a:latin typeface="Courier New" pitchFamily="49" charset="0"/>
              </a:rPr>
              <a:t>onCreate</a:t>
            </a:r>
            <a:r>
              <a:rPr lang="en-US" sz="2000" dirty="0">
                <a:solidFill>
                  <a:srgbClr val="000000"/>
                </a:solidFill>
                <a:latin typeface="Courier New" pitchFamily="49" charset="0"/>
              </a:rPr>
              <a:t>(Bundle </a:t>
            </a:r>
            <a:r>
              <a:rPr lang="en-US" sz="2000" dirty="0" err="1">
                <a:solidFill>
                  <a:srgbClr val="000000"/>
                </a:solidFill>
                <a:latin typeface="Courier New" pitchFamily="49" charset="0"/>
              </a:rPr>
              <a:t>savedInstanceState</a:t>
            </a:r>
            <a:r>
              <a:rPr lang="en-US" sz="2000" dirty="0">
                <a:solidFill>
                  <a:srgbClr val="000000"/>
                </a:solidFill>
                <a:latin typeface="Courier New" pitchFamily="49" charset="0"/>
              </a:rPr>
              <a:t>)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5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6        </a:t>
            </a:r>
            <a:r>
              <a:rPr lang="en-US" sz="2000" b="1" dirty="0" err="1">
                <a:solidFill>
                  <a:srgbClr val="B80047"/>
                </a:solidFill>
                <a:latin typeface="Courier New" pitchFamily="49" charset="0"/>
              </a:rPr>
              <a:t>super</a:t>
            </a:r>
            <a:r>
              <a:rPr lang="en-US" sz="2000" dirty="0" err="1">
                <a:solidFill>
                  <a:srgbClr val="000000"/>
                </a:solidFill>
                <a:latin typeface="Courier New" pitchFamily="49" charset="0"/>
              </a:rPr>
              <a:t>.onCreate</a:t>
            </a:r>
            <a:r>
              <a:rPr lang="en-US" sz="2000" dirty="0">
                <a:solidFill>
                  <a:srgbClr val="000000"/>
                </a:solidFill>
                <a:latin typeface="Courier New" pitchFamily="49" charset="0"/>
              </a:rPr>
              <a:t>(</a:t>
            </a:r>
            <a:r>
              <a:rPr lang="en-US" sz="2000" dirty="0" err="1">
                <a:solidFill>
                  <a:srgbClr val="000000"/>
                </a:solidFill>
                <a:latin typeface="Courier New" pitchFamily="49" charset="0"/>
              </a:rPr>
              <a:t>savedInstanceState</a:t>
            </a:r>
            <a:r>
              <a:rPr lang="en-US" sz="2000" dirty="0">
                <a:solidFill>
                  <a:srgbClr val="000000"/>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7        </a:t>
            </a:r>
            <a:r>
              <a:rPr lang="en-US" sz="2000" dirty="0" err="1">
                <a:solidFill>
                  <a:srgbClr val="000000"/>
                </a:solidFill>
                <a:latin typeface="Courier New" pitchFamily="49" charset="0"/>
              </a:rPr>
              <a:t>setContentView</a:t>
            </a:r>
            <a:r>
              <a:rPr lang="en-US" sz="2000" dirty="0">
                <a:solidFill>
                  <a:srgbClr val="000000"/>
                </a:solidFill>
                <a:latin typeface="Courier New" pitchFamily="49" charset="0"/>
              </a:rPr>
              <a:t>(</a:t>
            </a:r>
            <a:r>
              <a:rPr lang="en-US" sz="2000" dirty="0" err="1">
                <a:solidFill>
                  <a:srgbClr val="000000"/>
                </a:solidFill>
                <a:latin typeface="Courier New" pitchFamily="49" charset="0"/>
              </a:rPr>
              <a:t>R.layout.</a:t>
            </a:r>
            <a:r>
              <a:rPr lang="en-US" sz="2000" i="1" dirty="0" err="1">
                <a:solidFill>
                  <a:srgbClr val="0000FF"/>
                </a:solidFill>
                <a:latin typeface="Courier New" pitchFamily="49" charset="0"/>
              </a:rPr>
              <a:t>main</a:t>
            </a:r>
            <a:r>
              <a:rPr lang="en-US" sz="2000" dirty="0">
                <a:solidFill>
                  <a:srgbClr val="000000"/>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8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9  }</a:t>
            </a:r>
          </a:p>
        </p:txBody>
      </p:sp>
      <p:sp>
        <p:nvSpPr>
          <p:cNvPr id="24579" name="Rectangle 2"/>
          <p:cNvSpPr>
            <a:spLocks noGrp="1" noChangeArrowheads="1"/>
          </p:cNvSpPr>
          <p:nvPr>
            <p:ph type="title"/>
          </p:nvPr>
        </p:nvSpPr>
        <p:spPr>
          <a:xfrm>
            <a:off x="456696" y="273514"/>
            <a:ext cx="8230608"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smtClean="0">
                <a:solidFill>
                  <a:srgbClr val="000000"/>
                </a:solidFill>
              </a:rPr>
              <a:t>HelloAndroid.java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12373" y="2026882"/>
            <a:ext cx="9012898" cy="3927083"/>
          </a:xfrm>
          <a:prstGeom prst="rect">
            <a:avLst/>
          </a:prstGeom>
          <a:solidFill>
            <a:srgbClr val="E6E6E6"/>
          </a:solidFill>
          <a:ln w="18360">
            <a:solidFill>
              <a:srgbClr val="000000"/>
            </a:solidFill>
            <a:round/>
            <a:headEnd/>
            <a:tailEnd/>
          </a:ln>
        </p:spPr>
        <p:txBody>
          <a:bodyPr lIns="89813" tIns="74136" rIns="89813" bIns="48989"/>
          <a:lstStyle/>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1</a:t>
            </a:r>
            <a:r>
              <a:rPr lang="en-US" dirty="0">
                <a:solidFill>
                  <a:srgbClr val="008080"/>
                </a:solidFill>
                <a:latin typeface="Courier New" pitchFamily="49" charset="0"/>
              </a:rPr>
              <a:t>  &lt;?xml</a:t>
            </a:r>
            <a:r>
              <a:rPr lang="en-US" dirty="0">
                <a:solidFill>
                  <a:srgbClr val="B80047"/>
                </a:solidFill>
                <a:latin typeface="Courier New" pitchFamily="49" charset="0"/>
              </a:rPr>
              <a:t> version</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1.0</a:t>
            </a:r>
            <a:r>
              <a:rPr lang="en-US" dirty="0">
                <a:solidFill>
                  <a:srgbClr val="0000FF"/>
                </a:solidFill>
                <a:latin typeface="Courier New" pitchFamily="49" charset="0"/>
              </a:rPr>
              <a:t>"</a:t>
            </a:r>
            <a:r>
              <a:rPr lang="en-US" dirty="0">
                <a:solidFill>
                  <a:srgbClr val="B80047"/>
                </a:solidFill>
                <a:latin typeface="Courier New" pitchFamily="49" charset="0"/>
              </a:rPr>
              <a:t> encoding</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utf-8</a:t>
            </a:r>
            <a:r>
              <a:rPr lang="en-US" dirty="0">
                <a:solidFill>
                  <a:srgbClr val="0000FF"/>
                </a:solidFill>
                <a:latin typeface="Courier New" pitchFamily="49" charset="0"/>
              </a:rPr>
              <a:t>"</a:t>
            </a:r>
            <a:r>
              <a:rPr lang="en-US" dirty="0">
                <a:solidFill>
                  <a:srgbClr val="008080"/>
                </a:solidFill>
                <a:latin typeface="Courier New" pitchFamily="49" charset="0"/>
              </a:rPr>
              <a:t>?&gt;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8080"/>
                </a:solidFill>
                <a:latin typeface="Courier New" pitchFamily="49" charset="0"/>
              </a:rPr>
              <a:t> </a:t>
            </a:r>
            <a:r>
              <a:rPr lang="en-US" dirty="0">
                <a:solidFill>
                  <a:srgbClr val="000000"/>
                </a:solidFill>
                <a:latin typeface="Courier New" pitchFamily="49" charset="0"/>
              </a:rPr>
              <a:t>2</a:t>
            </a:r>
            <a:r>
              <a:rPr lang="en-US" dirty="0">
                <a:solidFill>
                  <a:srgbClr val="008080"/>
                </a:solidFill>
                <a:latin typeface="Courier New" pitchFamily="49" charset="0"/>
              </a:rPr>
              <a:t>  &lt;</a:t>
            </a:r>
            <a:r>
              <a:rPr lang="en-US" dirty="0" err="1">
                <a:solidFill>
                  <a:srgbClr val="008080"/>
                </a:solidFill>
                <a:latin typeface="Courier New" pitchFamily="49" charset="0"/>
              </a:rPr>
              <a:t>LinearLayout</a:t>
            </a:r>
            <a:r>
              <a:rPr lang="en-US" dirty="0">
                <a:solidFill>
                  <a:srgbClr val="B80047"/>
                </a:solidFill>
                <a:latin typeface="Courier New" pitchFamily="49" charset="0"/>
              </a:rPr>
              <a:t>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B80047"/>
                </a:solidFill>
                <a:latin typeface="Courier New" pitchFamily="49" charset="0"/>
              </a:rPr>
              <a:t> </a:t>
            </a:r>
            <a:r>
              <a:rPr lang="en-US" dirty="0">
                <a:solidFill>
                  <a:srgbClr val="000000"/>
                </a:solidFill>
                <a:latin typeface="Courier New" pitchFamily="49" charset="0"/>
              </a:rPr>
              <a:t>3</a:t>
            </a:r>
            <a:r>
              <a:rPr lang="en-US" dirty="0">
                <a:solidFill>
                  <a:srgbClr val="B80047"/>
                </a:solidFill>
                <a:latin typeface="Courier New" pitchFamily="49" charset="0"/>
              </a:rPr>
              <a:t>   </a:t>
            </a:r>
            <a:r>
              <a:rPr lang="en-US" dirty="0" err="1">
                <a:solidFill>
                  <a:srgbClr val="B80047"/>
                </a:solidFill>
                <a:latin typeface="Courier New" pitchFamily="49" charset="0"/>
              </a:rPr>
              <a:t>xmlns:android</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http://schemas.android.com/apk/res/android</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B80047"/>
                </a:solidFill>
                <a:latin typeface="Courier New" pitchFamily="49" charset="0"/>
              </a:rPr>
              <a:t> </a:t>
            </a:r>
            <a:r>
              <a:rPr lang="en-US" dirty="0">
                <a:solidFill>
                  <a:srgbClr val="000000"/>
                </a:solidFill>
                <a:latin typeface="Courier New" pitchFamily="49" charset="0"/>
              </a:rPr>
              <a:t>4</a:t>
            </a:r>
            <a:r>
              <a:rPr lang="en-US" dirty="0">
                <a:solidFill>
                  <a:srgbClr val="B80047"/>
                </a:solidFill>
                <a:latin typeface="Courier New" pitchFamily="49" charset="0"/>
              </a:rPr>
              <a:t>    </a:t>
            </a:r>
            <a:r>
              <a:rPr lang="en-US" dirty="0" err="1">
                <a:solidFill>
                  <a:srgbClr val="B80047"/>
                </a:solidFill>
                <a:latin typeface="Courier New" pitchFamily="49" charset="0"/>
              </a:rPr>
              <a:t>android:orientation</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vertical</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B80047"/>
                </a:solidFill>
                <a:latin typeface="Courier New" pitchFamily="49" charset="0"/>
              </a:rPr>
              <a:t> </a:t>
            </a:r>
            <a:r>
              <a:rPr lang="en-US" dirty="0">
                <a:solidFill>
                  <a:srgbClr val="000000"/>
                </a:solidFill>
                <a:latin typeface="Courier New" pitchFamily="49" charset="0"/>
              </a:rPr>
              <a:t>5</a:t>
            </a:r>
            <a:r>
              <a:rPr lang="en-US" dirty="0">
                <a:solidFill>
                  <a:srgbClr val="B80047"/>
                </a:solidFill>
                <a:latin typeface="Courier New" pitchFamily="49" charset="0"/>
              </a:rPr>
              <a:t>    </a:t>
            </a:r>
            <a:r>
              <a:rPr lang="en-US" dirty="0" err="1">
                <a:solidFill>
                  <a:srgbClr val="B80047"/>
                </a:solidFill>
                <a:latin typeface="Courier New" pitchFamily="49" charset="0"/>
              </a:rPr>
              <a:t>android:layout_width</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err="1">
                <a:solidFill>
                  <a:srgbClr val="0000FF"/>
                </a:solidFill>
                <a:latin typeface="Courier New" pitchFamily="49" charset="0"/>
              </a:rPr>
              <a:t>fill_parent</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B80047"/>
                </a:solidFill>
                <a:latin typeface="Courier New" pitchFamily="49" charset="0"/>
              </a:rPr>
              <a:t> </a:t>
            </a:r>
            <a:r>
              <a:rPr lang="en-US" dirty="0">
                <a:solidFill>
                  <a:srgbClr val="000000"/>
                </a:solidFill>
                <a:latin typeface="Courier New" pitchFamily="49" charset="0"/>
              </a:rPr>
              <a:t>6</a:t>
            </a:r>
            <a:r>
              <a:rPr lang="en-US" dirty="0">
                <a:solidFill>
                  <a:srgbClr val="B80047"/>
                </a:solidFill>
                <a:latin typeface="Courier New" pitchFamily="49" charset="0"/>
              </a:rPr>
              <a:t>    </a:t>
            </a:r>
            <a:r>
              <a:rPr lang="en-US" dirty="0" err="1">
                <a:solidFill>
                  <a:srgbClr val="B80047"/>
                </a:solidFill>
                <a:latin typeface="Courier New" pitchFamily="49" charset="0"/>
              </a:rPr>
              <a:t>android:layout_height</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err="1">
                <a:solidFill>
                  <a:srgbClr val="0000FF"/>
                </a:solidFill>
                <a:latin typeface="Courier New" pitchFamily="49" charset="0"/>
              </a:rPr>
              <a:t>fill_parent</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8080"/>
                </a:solidFill>
                <a:latin typeface="Courier New" pitchFamily="49" charset="0"/>
              </a:rPr>
              <a:t> </a:t>
            </a:r>
            <a:r>
              <a:rPr lang="en-US" dirty="0">
                <a:solidFill>
                  <a:srgbClr val="000000"/>
                </a:solidFill>
                <a:latin typeface="Courier New" pitchFamily="49" charset="0"/>
              </a:rPr>
              <a:t>7</a:t>
            </a:r>
            <a:r>
              <a:rPr lang="en-US" dirty="0">
                <a:solidFill>
                  <a:srgbClr val="008080"/>
                </a:solidFill>
                <a:latin typeface="Courier New" pitchFamily="49" charset="0"/>
              </a:rPr>
              <a:t>  &gt;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8080"/>
                </a:solidFill>
                <a:latin typeface="Courier New" pitchFamily="49" charset="0"/>
              </a:rPr>
              <a:t> </a:t>
            </a:r>
            <a:r>
              <a:rPr lang="en-US" dirty="0">
                <a:solidFill>
                  <a:srgbClr val="000000"/>
                </a:solidFill>
                <a:latin typeface="Courier New" pitchFamily="49" charset="0"/>
              </a:rPr>
              <a:t>8</a:t>
            </a:r>
            <a:r>
              <a:rPr lang="en-US" dirty="0">
                <a:solidFill>
                  <a:srgbClr val="008080"/>
                </a:solidFill>
                <a:latin typeface="Courier New" pitchFamily="49" charset="0"/>
              </a:rPr>
              <a:t>    &lt;</a:t>
            </a:r>
            <a:r>
              <a:rPr lang="en-US" dirty="0" err="1">
                <a:solidFill>
                  <a:srgbClr val="008080"/>
                </a:solidFill>
                <a:latin typeface="Courier New" pitchFamily="49" charset="0"/>
              </a:rPr>
              <a:t>TextView</a:t>
            </a:r>
            <a:r>
              <a:rPr lang="en-US" dirty="0">
                <a:solidFill>
                  <a:srgbClr val="008080"/>
                </a:solidFill>
                <a:latin typeface="Courier New" pitchFamily="49" charset="0"/>
              </a:rPr>
              <a:t> </a:t>
            </a:r>
            <a:r>
              <a:rPr lang="en-US" dirty="0">
                <a:solidFill>
                  <a:srgbClr val="B80047"/>
                </a:solidFill>
                <a:latin typeface="Courier New" pitchFamily="49" charset="0"/>
              </a:rPr>
              <a:t>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B80047"/>
                </a:solidFill>
                <a:latin typeface="Courier New" pitchFamily="49" charset="0"/>
              </a:rPr>
              <a:t> </a:t>
            </a:r>
            <a:r>
              <a:rPr lang="en-US" dirty="0">
                <a:solidFill>
                  <a:srgbClr val="000000"/>
                </a:solidFill>
                <a:latin typeface="Courier New" pitchFamily="49" charset="0"/>
              </a:rPr>
              <a:t>9</a:t>
            </a:r>
            <a:r>
              <a:rPr lang="en-US" dirty="0">
                <a:solidFill>
                  <a:srgbClr val="B80047"/>
                </a:solidFill>
                <a:latin typeface="Courier New" pitchFamily="49" charset="0"/>
              </a:rPr>
              <a:t>      </a:t>
            </a:r>
            <a:r>
              <a:rPr lang="en-US" dirty="0" err="1">
                <a:solidFill>
                  <a:srgbClr val="B80047"/>
                </a:solidFill>
                <a:latin typeface="Courier New" pitchFamily="49" charset="0"/>
              </a:rPr>
              <a:t>android:layout_width</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err="1">
                <a:solidFill>
                  <a:srgbClr val="0000FF"/>
                </a:solidFill>
                <a:latin typeface="Courier New" pitchFamily="49" charset="0"/>
              </a:rPr>
              <a:t>fill_parent</a:t>
            </a:r>
            <a:r>
              <a:rPr lang="en-US" dirty="0">
                <a:solidFill>
                  <a:srgbClr val="0000FF"/>
                </a:solidFill>
                <a:latin typeface="Courier New" pitchFamily="49" charset="0"/>
              </a:rPr>
              <a:t>"</a:t>
            </a:r>
            <a:r>
              <a:rPr lang="en-US" dirty="0">
                <a:solidFill>
                  <a:srgbClr val="B80047"/>
                </a:solidFill>
                <a:latin typeface="Courier New" pitchFamily="49" charset="0"/>
              </a:rPr>
              <a:t>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10</a:t>
            </a:r>
            <a:r>
              <a:rPr lang="en-US" dirty="0">
                <a:solidFill>
                  <a:srgbClr val="B80047"/>
                </a:solidFill>
                <a:latin typeface="Courier New" pitchFamily="49" charset="0"/>
              </a:rPr>
              <a:t>      </a:t>
            </a:r>
            <a:r>
              <a:rPr lang="en-US" dirty="0" err="1">
                <a:solidFill>
                  <a:srgbClr val="B80047"/>
                </a:solidFill>
                <a:latin typeface="Courier New" pitchFamily="49" charset="0"/>
              </a:rPr>
              <a:t>android:layout_height</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err="1">
                <a:solidFill>
                  <a:srgbClr val="0000FF"/>
                </a:solidFill>
                <a:latin typeface="Courier New" pitchFamily="49" charset="0"/>
              </a:rPr>
              <a:t>wrap_content</a:t>
            </a:r>
            <a:r>
              <a:rPr lang="en-US" dirty="0">
                <a:solidFill>
                  <a:srgbClr val="0000FF"/>
                </a:solidFill>
                <a:latin typeface="Courier New" pitchFamily="49" charset="0"/>
              </a:rPr>
              <a:t>"</a:t>
            </a:r>
            <a:r>
              <a:rPr lang="en-US" dirty="0">
                <a:solidFill>
                  <a:srgbClr val="B80047"/>
                </a:solidFill>
                <a:latin typeface="Courier New" pitchFamily="49" charset="0"/>
              </a:rPr>
              <a:t>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11</a:t>
            </a:r>
            <a:r>
              <a:rPr lang="en-US" dirty="0">
                <a:solidFill>
                  <a:srgbClr val="B80047"/>
                </a:solidFill>
                <a:latin typeface="Courier New" pitchFamily="49" charset="0"/>
              </a:rPr>
              <a:t>      </a:t>
            </a:r>
            <a:r>
              <a:rPr lang="en-US" dirty="0" err="1">
                <a:solidFill>
                  <a:srgbClr val="B80047"/>
                </a:solidFill>
                <a:latin typeface="Courier New" pitchFamily="49" charset="0"/>
              </a:rPr>
              <a:t>android:text</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@string/hello </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12</a:t>
            </a:r>
            <a:r>
              <a:rPr lang="en-US" dirty="0">
                <a:solidFill>
                  <a:srgbClr val="008080"/>
                </a:solidFill>
                <a:latin typeface="Courier New" pitchFamily="49" charset="0"/>
              </a:rPr>
              <a:t>     /&gt;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13</a:t>
            </a:r>
            <a:r>
              <a:rPr lang="en-US" dirty="0">
                <a:solidFill>
                  <a:srgbClr val="008080"/>
                </a:solidFill>
                <a:latin typeface="Courier New" pitchFamily="49" charset="0"/>
              </a:rPr>
              <a:t> &lt;/</a:t>
            </a:r>
            <a:r>
              <a:rPr lang="en-US" dirty="0" err="1">
                <a:solidFill>
                  <a:srgbClr val="008080"/>
                </a:solidFill>
                <a:latin typeface="Courier New" pitchFamily="49" charset="0"/>
              </a:rPr>
              <a:t>LinearLayout</a:t>
            </a:r>
            <a:r>
              <a:rPr lang="en-US" dirty="0">
                <a:solidFill>
                  <a:srgbClr val="008080"/>
                </a:solidFill>
                <a:latin typeface="Courier New" pitchFamily="49" charset="0"/>
              </a:rPr>
              <a:t>&gt;</a:t>
            </a:r>
          </a:p>
        </p:txBody>
      </p:sp>
      <p:sp>
        <p:nvSpPr>
          <p:cNvPr id="25603" name="Rectangle 2"/>
          <p:cNvSpPr>
            <a:spLocks noGrp="1" noChangeArrowheads="1"/>
          </p:cNvSpPr>
          <p:nvPr>
            <p:ph type="title"/>
          </p:nvPr>
        </p:nvSpPr>
        <p:spPr>
          <a:xfrm>
            <a:off x="456696" y="273514"/>
            <a:ext cx="8230608"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smtClean="0">
                <a:solidFill>
                  <a:srgbClr val="000000"/>
                </a:solidFill>
              </a:rPr>
              <a:t>main.xml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2373" y="2021124"/>
            <a:ext cx="9012898" cy="1923234"/>
          </a:xfrm>
          <a:prstGeom prst="rect">
            <a:avLst/>
          </a:prstGeom>
          <a:solidFill>
            <a:srgbClr val="E6E6E6"/>
          </a:solidFill>
          <a:ln w="18360">
            <a:solidFill>
              <a:srgbClr val="000000"/>
            </a:solidFill>
            <a:round/>
            <a:headEnd/>
            <a:tailEnd/>
          </a:ln>
        </p:spPr>
        <p:txBody>
          <a:bodyPr lIns="89813" tIns="76749" rIns="89813" bIns="48989"/>
          <a:lstStyle/>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1</a:t>
            </a:r>
            <a:r>
              <a:rPr lang="en-US" sz="2000" dirty="0">
                <a:solidFill>
                  <a:srgbClr val="008080"/>
                </a:solidFill>
                <a:latin typeface="Courier New" pitchFamily="49" charset="0"/>
              </a:rPr>
              <a:t>  &lt;?xml </a:t>
            </a:r>
            <a:r>
              <a:rPr lang="en-US" sz="2000" dirty="0">
                <a:solidFill>
                  <a:srgbClr val="B80047"/>
                </a:solidFill>
                <a:latin typeface="Courier New" pitchFamily="49" charset="0"/>
              </a:rPr>
              <a:t>version</a:t>
            </a:r>
            <a:r>
              <a:rPr lang="en-US" sz="2000" dirty="0">
                <a:solidFill>
                  <a:srgbClr val="000000"/>
                </a:solidFill>
                <a:latin typeface="Courier New" pitchFamily="49" charset="0"/>
              </a:rPr>
              <a:t>=</a:t>
            </a:r>
            <a:r>
              <a:rPr lang="en-US" sz="2000" dirty="0">
                <a:solidFill>
                  <a:srgbClr val="0000FF"/>
                </a:solidFill>
                <a:latin typeface="Courier New" pitchFamily="49" charset="0"/>
              </a:rPr>
              <a:t>"</a:t>
            </a:r>
            <a:r>
              <a:rPr lang="en-US" sz="2000" i="1" dirty="0">
                <a:solidFill>
                  <a:srgbClr val="0000FF"/>
                </a:solidFill>
                <a:latin typeface="Courier New" pitchFamily="49" charset="0"/>
              </a:rPr>
              <a:t>1.0</a:t>
            </a:r>
            <a:r>
              <a:rPr lang="en-US" sz="2000" dirty="0">
                <a:solidFill>
                  <a:srgbClr val="0000FF"/>
                </a:solidFill>
                <a:latin typeface="Courier New" pitchFamily="49" charset="0"/>
              </a:rPr>
              <a:t>"</a:t>
            </a:r>
            <a:r>
              <a:rPr lang="en-US" sz="2000" dirty="0">
                <a:solidFill>
                  <a:srgbClr val="008080"/>
                </a:solidFill>
                <a:latin typeface="Courier New" pitchFamily="49" charset="0"/>
              </a:rPr>
              <a:t> </a:t>
            </a:r>
            <a:r>
              <a:rPr lang="en-US" sz="2000" dirty="0">
                <a:solidFill>
                  <a:srgbClr val="B80047"/>
                </a:solidFill>
                <a:latin typeface="Courier New" pitchFamily="49" charset="0"/>
              </a:rPr>
              <a:t>encoding</a:t>
            </a:r>
            <a:r>
              <a:rPr lang="en-US" sz="2000" dirty="0">
                <a:solidFill>
                  <a:srgbClr val="000000"/>
                </a:solidFill>
                <a:latin typeface="Courier New" pitchFamily="49" charset="0"/>
              </a:rPr>
              <a:t>=</a:t>
            </a:r>
            <a:r>
              <a:rPr lang="en-US" sz="2000" dirty="0">
                <a:solidFill>
                  <a:srgbClr val="0000FF"/>
                </a:solidFill>
                <a:latin typeface="Courier New" pitchFamily="49" charset="0"/>
              </a:rPr>
              <a:t>"</a:t>
            </a:r>
            <a:r>
              <a:rPr lang="en-US" sz="2000" i="1" dirty="0">
                <a:solidFill>
                  <a:srgbClr val="0000FF"/>
                </a:solidFill>
                <a:latin typeface="Courier New" pitchFamily="49" charset="0"/>
              </a:rPr>
              <a:t>utf-8</a:t>
            </a:r>
            <a:r>
              <a:rPr lang="en-US" sz="2000" dirty="0">
                <a:solidFill>
                  <a:srgbClr val="0000FF"/>
                </a:solidFill>
                <a:latin typeface="Courier New" pitchFamily="49" charset="0"/>
              </a:rPr>
              <a:t>"</a:t>
            </a:r>
            <a:r>
              <a:rPr lang="en-US" sz="2000" dirty="0">
                <a:solidFill>
                  <a:srgbClr val="008080"/>
                </a:solidFill>
                <a:latin typeface="Courier New" pitchFamily="49" charset="0"/>
              </a:rPr>
              <a:t>?&gt;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2</a:t>
            </a:r>
            <a:r>
              <a:rPr lang="en-US" sz="2000" dirty="0">
                <a:solidFill>
                  <a:srgbClr val="008080"/>
                </a:solidFill>
                <a:latin typeface="Courier New" pitchFamily="49" charset="0"/>
              </a:rPr>
              <a:t>  &lt;resources&gt;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3 </a:t>
            </a:r>
            <a:r>
              <a:rPr lang="en-US" sz="2000" dirty="0">
                <a:solidFill>
                  <a:srgbClr val="008080"/>
                </a:solidFill>
                <a:latin typeface="Courier New" pitchFamily="49" charset="0"/>
              </a:rPr>
              <a:t>   &lt;string </a:t>
            </a:r>
            <a:r>
              <a:rPr lang="en-US" sz="2000" dirty="0">
                <a:solidFill>
                  <a:srgbClr val="B80047"/>
                </a:solidFill>
                <a:latin typeface="Courier New" pitchFamily="49" charset="0"/>
              </a:rPr>
              <a:t>name</a:t>
            </a:r>
            <a:r>
              <a:rPr lang="en-US" sz="2000" dirty="0">
                <a:solidFill>
                  <a:srgbClr val="000000"/>
                </a:solidFill>
                <a:latin typeface="Courier New" pitchFamily="49" charset="0"/>
              </a:rPr>
              <a:t>=</a:t>
            </a:r>
            <a:r>
              <a:rPr lang="en-US" sz="2000" dirty="0">
                <a:solidFill>
                  <a:srgbClr val="0000FF"/>
                </a:solidFill>
                <a:latin typeface="Courier New" pitchFamily="49" charset="0"/>
              </a:rPr>
              <a:t>"</a:t>
            </a:r>
            <a:r>
              <a:rPr lang="en-US" sz="2000" i="1" dirty="0">
                <a:solidFill>
                  <a:srgbClr val="0000FF"/>
                </a:solidFill>
                <a:latin typeface="Courier New" pitchFamily="49" charset="0"/>
              </a:rPr>
              <a:t>hello</a:t>
            </a:r>
            <a:r>
              <a:rPr lang="en-US" sz="2000" dirty="0">
                <a:solidFill>
                  <a:srgbClr val="0000FF"/>
                </a:solidFill>
                <a:latin typeface="Courier New" pitchFamily="49" charset="0"/>
              </a:rPr>
              <a:t>"</a:t>
            </a:r>
            <a:r>
              <a:rPr lang="en-US" sz="2000" dirty="0">
                <a:solidFill>
                  <a:srgbClr val="008080"/>
                </a:solidFill>
                <a:latin typeface="Courier New" pitchFamily="49" charset="0"/>
              </a:rPr>
              <a:t>&gt;</a:t>
            </a:r>
            <a:r>
              <a:rPr lang="en-US" sz="2000" dirty="0">
                <a:solidFill>
                  <a:srgbClr val="000000"/>
                </a:solidFill>
                <a:latin typeface="Courier New" pitchFamily="49" charset="0"/>
              </a:rPr>
              <a:t>Hello World, </a:t>
            </a:r>
            <a:r>
              <a:rPr lang="en-US" sz="2000" dirty="0" err="1">
                <a:solidFill>
                  <a:srgbClr val="000000"/>
                </a:solidFill>
                <a:latin typeface="Courier New" pitchFamily="49" charset="0"/>
              </a:rPr>
              <a:t>HelloAndroid</a:t>
            </a:r>
            <a:r>
              <a:rPr lang="en-US" sz="2000" dirty="0">
                <a:solidFill>
                  <a:srgbClr val="000000"/>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4</a:t>
            </a:r>
            <a:r>
              <a:rPr lang="en-US" sz="2000" dirty="0">
                <a:solidFill>
                  <a:srgbClr val="008080"/>
                </a:solidFill>
                <a:latin typeface="Courier New" pitchFamily="49" charset="0"/>
              </a:rPr>
              <a:t>    &lt;/string&gt;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5</a:t>
            </a:r>
            <a:r>
              <a:rPr lang="en-US" sz="2000" dirty="0">
                <a:solidFill>
                  <a:srgbClr val="008080"/>
                </a:solidFill>
                <a:latin typeface="Courier New" pitchFamily="49" charset="0"/>
              </a:rPr>
              <a:t>    &lt;string </a:t>
            </a:r>
            <a:r>
              <a:rPr lang="en-US" sz="2000" dirty="0">
                <a:solidFill>
                  <a:srgbClr val="B80047"/>
                </a:solidFill>
                <a:latin typeface="Courier New" pitchFamily="49" charset="0"/>
              </a:rPr>
              <a:t>name</a:t>
            </a:r>
            <a:r>
              <a:rPr lang="en-US" sz="2000" dirty="0">
                <a:solidFill>
                  <a:srgbClr val="000000"/>
                </a:solidFill>
                <a:latin typeface="Courier New" pitchFamily="49" charset="0"/>
              </a:rPr>
              <a:t>=</a:t>
            </a:r>
            <a:r>
              <a:rPr lang="en-US" sz="2000" dirty="0">
                <a:solidFill>
                  <a:srgbClr val="0000FF"/>
                </a:solidFill>
                <a:latin typeface="Courier New" pitchFamily="49" charset="0"/>
              </a:rPr>
              <a:t>"</a:t>
            </a:r>
            <a:r>
              <a:rPr lang="en-US" sz="2000" i="1" dirty="0" err="1">
                <a:solidFill>
                  <a:srgbClr val="0000FF"/>
                </a:solidFill>
                <a:latin typeface="Courier New" pitchFamily="49" charset="0"/>
              </a:rPr>
              <a:t>app_name</a:t>
            </a:r>
            <a:r>
              <a:rPr lang="en-US" sz="2000" dirty="0">
                <a:solidFill>
                  <a:srgbClr val="0000FF"/>
                </a:solidFill>
                <a:latin typeface="Courier New" pitchFamily="49" charset="0"/>
              </a:rPr>
              <a:t>"</a:t>
            </a:r>
            <a:r>
              <a:rPr lang="en-US" sz="2000" dirty="0">
                <a:solidFill>
                  <a:srgbClr val="008080"/>
                </a:solidFill>
                <a:latin typeface="Courier New" pitchFamily="49" charset="0"/>
              </a:rPr>
              <a:t>&gt;</a:t>
            </a:r>
            <a:r>
              <a:rPr lang="en-US" sz="2000" dirty="0">
                <a:solidFill>
                  <a:srgbClr val="000000"/>
                </a:solidFill>
                <a:latin typeface="Courier New" pitchFamily="49" charset="0"/>
              </a:rPr>
              <a:t>Hello, Android</a:t>
            </a:r>
            <a:r>
              <a:rPr lang="en-US" sz="2000" dirty="0">
                <a:solidFill>
                  <a:srgbClr val="008080"/>
                </a:solidFill>
                <a:latin typeface="Courier New" pitchFamily="49" charset="0"/>
              </a:rPr>
              <a:t>&lt;/string&gt;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sz="2000" dirty="0">
                <a:solidFill>
                  <a:srgbClr val="000000"/>
                </a:solidFill>
                <a:latin typeface="Courier New" pitchFamily="49" charset="0"/>
              </a:rPr>
              <a:t>6  </a:t>
            </a:r>
            <a:r>
              <a:rPr lang="en-US" sz="2000" dirty="0">
                <a:solidFill>
                  <a:srgbClr val="008080"/>
                </a:solidFill>
                <a:latin typeface="Courier New" pitchFamily="49" charset="0"/>
              </a:rPr>
              <a:t>&lt;/resources&gt;</a:t>
            </a:r>
          </a:p>
        </p:txBody>
      </p:sp>
      <p:sp>
        <p:nvSpPr>
          <p:cNvPr id="26627" name="Rectangle 2"/>
          <p:cNvSpPr>
            <a:spLocks noGrp="1" noChangeArrowheads="1"/>
          </p:cNvSpPr>
          <p:nvPr>
            <p:ph type="title"/>
          </p:nvPr>
        </p:nvSpPr>
        <p:spPr>
          <a:xfrm>
            <a:off x="456696" y="273514"/>
            <a:ext cx="8230608"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smtClean="0">
                <a:solidFill>
                  <a:srgbClr val="000000"/>
                </a:solidFill>
              </a:rPr>
              <a:t>strings.xml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12373" y="1367570"/>
            <a:ext cx="9012898" cy="5192445"/>
          </a:xfrm>
          <a:prstGeom prst="rect">
            <a:avLst/>
          </a:prstGeom>
          <a:solidFill>
            <a:srgbClr val="E6E6E6"/>
          </a:solidFill>
          <a:ln w="18360">
            <a:solidFill>
              <a:srgbClr val="000000"/>
            </a:solidFill>
            <a:round/>
            <a:headEnd/>
            <a:tailEnd/>
          </a:ln>
        </p:spPr>
        <p:txBody>
          <a:bodyPr lIns="89813" tIns="71524" rIns="89813" bIns="48989"/>
          <a:lstStyle/>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1 </a:t>
            </a:r>
            <a:r>
              <a:rPr lang="en-US" dirty="0">
                <a:solidFill>
                  <a:srgbClr val="008080"/>
                </a:solidFill>
                <a:latin typeface="Courier New" pitchFamily="49" charset="0"/>
              </a:rPr>
              <a:t>&lt;?xml </a:t>
            </a:r>
            <a:r>
              <a:rPr lang="en-US" dirty="0">
                <a:solidFill>
                  <a:srgbClr val="B80047"/>
                </a:solidFill>
                <a:latin typeface="Courier New" pitchFamily="49" charset="0"/>
              </a:rPr>
              <a:t>version</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1.0</a:t>
            </a:r>
            <a:r>
              <a:rPr lang="en-US" dirty="0">
                <a:solidFill>
                  <a:srgbClr val="0000FF"/>
                </a:solidFill>
                <a:latin typeface="Courier New" pitchFamily="49" charset="0"/>
              </a:rPr>
              <a:t>"</a:t>
            </a:r>
            <a:r>
              <a:rPr lang="en-US" dirty="0">
                <a:solidFill>
                  <a:srgbClr val="008080"/>
                </a:solidFill>
                <a:latin typeface="Courier New" pitchFamily="49" charset="0"/>
              </a:rPr>
              <a:t> </a:t>
            </a:r>
            <a:r>
              <a:rPr lang="en-US" dirty="0">
                <a:solidFill>
                  <a:srgbClr val="B80047"/>
                </a:solidFill>
                <a:latin typeface="Courier New" pitchFamily="49" charset="0"/>
              </a:rPr>
              <a:t>encoding</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utf-8</a:t>
            </a:r>
            <a:r>
              <a:rPr lang="en-US" dirty="0">
                <a:solidFill>
                  <a:srgbClr val="0000FF"/>
                </a:solidFill>
                <a:latin typeface="Courier New" pitchFamily="49" charset="0"/>
              </a:rPr>
              <a:t>"</a:t>
            </a:r>
            <a:r>
              <a:rPr lang="en-US" dirty="0">
                <a:solidFill>
                  <a:srgbClr val="008080"/>
                </a:solidFill>
                <a:latin typeface="Courier New" pitchFamily="49" charset="0"/>
              </a:rPr>
              <a:t>?&gt;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2 </a:t>
            </a:r>
            <a:r>
              <a:rPr lang="en-US" dirty="0">
                <a:solidFill>
                  <a:srgbClr val="008080"/>
                </a:solidFill>
                <a:latin typeface="Courier New" pitchFamily="49" charset="0"/>
              </a:rPr>
              <a:t>&lt;manifest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3 </a:t>
            </a:r>
            <a:r>
              <a:rPr lang="en-US" dirty="0">
                <a:solidFill>
                  <a:srgbClr val="008080"/>
                </a:solidFill>
                <a:latin typeface="Courier New" pitchFamily="49" charset="0"/>
              </a:rPr>
              <a:t>   </a:t>
            </a:r>
            <a:r>
              <a:rPr lang="en-US" dirty="0" err="1">
                <a:solidFill>
                  <a:srgbClr val="B80047"/>
                </a:solidFill>
                <a:latin typeface="Courier New" pitchFamily="49" charset="0"/>
              </a:rPr>
              <a:t>xmlns:android</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http://schemas.android.com/apk/res/android</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4 </a:t>
            </a:r>
            <a:r>
              <a:rPr lang="en-US" dirty="0">
                <a:solidFill>
                  <a:srgbClr val="008080"/>
                </a:solidFill>
                <a:latin typeface="Courier New" pitchFamily="49" charset="0"/>
              </a:rPr>
              <a:t>   </a:t>
            </a:r>
            <a:r>
              <a:rPr lang="en-US" dirty="0">
                <a:solidFill>
                  <a:srgbClr val="B80047"/>
                </a:solidFill>
                <a:latin typeface="Courier New" pitchFamily="49" charset="0"/>
              </a:rPr>
              <a:t>package</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edu.upenn.cis542</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5 </a:t>
            </a:r>
            <a:r>
              <a:rPr lang="en-US" dirty="0">
                <a:solidFill>
                  <a:srgbClr val="008080"/>
                </a:solidFill>
                <a:latin typeface="Courier New" pitchFamily="49" charset="0"/>
              </a:rPr>
              <a:t>   </a:t>
            </a:r>
            <a:r>
              <a:rPr lang="en-US" dirty="0" err="1">
                <a:solidFill>
                  <a:srgbClr val="B80047"/>
                </a:solidFill>
                <a:latin typeface="Courier New" pitchFamily="49" charset="0"/>
              </a:rPr>
              <a:t>android:versionCode</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1</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6 </a:t>
            </a:r>
            <a:r>
              <a:rPr lang="en-US" dirty="0">
                <a:solidFill>
                  <a:srgbClr val="008080"/>
                </a:solidFill>
                <a:latin typeface="Courier New" pitchFamily="49" charset="0"/>
              </a:rPr>
              <a:t>   </a:t>
            </a:r>
            <a:r>
              <a:rPr lang="en-US" dirty="0" err="1">
                <a:solidFill>
                  <a:srgbClr val="B80047"/>
                </a:solidFill>
                <a:latin typeface="Courier New" pitchFamily="49" charset="0"/>
              </a:rPr>
              <a:t>android:versionName</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1.0</a:t>
            </a:r>
            <a:r>
              <a:rPr lang="en-US" dirty="0">
                <a:solidFill>
                  <a:srgbClr val="0000FF"/>
                </a:solidFill>
                <a:latin typeface="Courier New" pitchFamily="49" charset="0"/>
              </a:rPr>
              <a:t>"</a:t>
            </a:r>
            <a:r>
              <a:rPr lang="en-US" dirty="0">
                <a:solidFill>
                  <a:srgbClr val="008080"/>
                </a:solidFill>
                <a:latin typeface="Courier New" pitchFamily="49" charset="0"/>
              </a:rPr>
              <a:t>&gt;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7 </a:t>
            </a:r>
            <a:r>
              <a:rPr lang="en-US" dirty="0">
                <a:solidFill>
                  <a:srgbClr val="008080"/>
                </a:solidFill>
                <a:latin typeface="Courier New" pitchFamily="49" charset="0"/>
              </a:rPr>
              <a:t>   &lt;application </a:t>
            </a:r>
            <a:r>
              <a:rPr lang="en-US" dirty="0" err="1">
                <a:solidFill>
                  <a:srgbClr val="B80047"/>
                </a:solidFill>
                <a:latin typeface="Courier New" pitchFamily="49" charset="0"/>
              </a:rPr>
              <a:t>android:icon</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a:t>
            </a:r>
            <a:r>
              <a:rPr lang="en-US" i="1" dirty="0" err="1">
                <a:solidFill>
                  <a:srgbClr val="0000FF"/>
                </a:solidFill>
                <a:latin typeface="Courier New" pitchFamily="49" charset="0"/>
              </a:rPr>
              <a:t>drawable</a:t>
            </a:r>
            <a:r>
              <a:rPr lang="en-US" i="1" dirty="0">
                <a:solidFill>
                  <a:srgbClr val="0000FF"/>
                </a:solidFill>
                <a:latin typeface="Courier New" pitchFamily="49" charset="0"/>
              </a:rPr>
              <a:t>/icon</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8 </a:t>
            </a:r>
            <a:r>
              <a:rPr lang="en-US" dirty="0">
                <a:solidFill>
                  <a:srgbClr val="008080"/>
                </a:solidFill>
                <a:latin typeface="Courier New" pitchFamily="49" charset="0"/>
              </a:rPr>
              <a:t>                </a:t>
            </a:r>
            <a:r>
              <a:rPr lang="en-US" dirty="0" err="1">
                <a:solidFill>
                  <a:srgbClr val="B80047"/>
                </a:solidFill>
                <a:latin typeface="Courier New" pitchFamily="49" charset="0"/>
              </a:rPr>
              <a:t>android:label</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@string/</a:t>
            </a:r>
            <a:r>
              <a:rPr lang="en-US" i="1" dirty="0" err="1">
                <a:solidFill>
                  <a:srgbClr val="0000FF"/>
                </a:solidFill>
                <a:latin typeface="Courier New" pitchFamily="49" charset="0"/>
              </a:rPr>
              <a:t>app_name</a:t>
            </a:r>
            <a:r>
              <a:rPr lang="en-US" dirty="0">
                <a:solidFill>
                  <a:srgbClr val="0000FF"/>
                </a:solidFill>
                <a:latin typeface="Courier New" pitchFamily="49" charset="0"/>
              </a:rPr>
              <a:t>"</a:t>
            </a:r>
            <a:r>
              <a:rPr lang="en-US" dirty="0">
                <a:solidFill>
                  <a:srgbClr val="008080"/>
                </a:solidFill>
                <a:latin typeface="Courier New" pitchFamily="49" charset="0"/>
              </a:rPr>
              <a:t>&gt;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 9 </a:t>
            </a:r>
            <a:r>
              <a:rPr lang="en-US" dirty="0">
                <a:solidFill>
                  <a:srgbClr val="008080"/>
                </a:solidFill>
                <a:latin typeface="Courier New" pitchFamily="49" charset="0"/>
              </a:rPr>
              <a:t>       &lt;activity </a:t>
            </a:r>
            <a:r>
              <a:rPr lang="en-US" dirty="0" err="1">
                <a:solidFill>
                  <a:srgbClr val="B80047"/>
                </a:solidFill>
                <a:latin typeface="Courier New" pitchFamily="49" charset="0"/>
              </a:rPr>
              <a:t>android:name</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err="1">
                <a:solidFill>
                  <a:srgbClr val="0000FF"/>
                </a:solidFill>
                <a:latin typeface="Courier New" pitchFamily="49" charset="0"/>
              </a:rPr>
              <a:t>HelloAndroid</a:t>
            </a:r>
            <a:r>
              <a:rPr lang="en-US" dirty="0">
                <a:solidFill>
                  <a:srgbClr val="0000FF"/>
                </a:solidFill>
                <a:latin typeface="Courier New" pitchFamily="49" charset="0"/>
              </a:rPr>
              <a: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10 </a:t>
            </a:r>
            <a:r>
              <a:rPr lang="en-US" dirty="0">
                <a:solidFill>
                  <a:srgbClr val="008080"/>
                </a:solidFill>
                <a:latin typeface="Courier New" pitchFamily="49" charset="0"/>
              </a:rPr>
              <a:t>                 </a:t>
            </a:r>
            <a:r>
              <a:rPr lang="en-US" dirty="0" err="1">
                <a:solidFill>
                  <a:srgbClr val="B80047"/>
                </a:solidFill>
                <a:latin typeface="Courier New" pitchFamily="49" charset="0"/>
              </a:rPr>
              <a:t>android:label</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a:solidFill>
                  <a:srgbClr val="0000FF"/>
                </a:solidFill>
                <a:latin typeface="Courier New" pitchFamily="49" charset="0"/>
              </a:rPr>
              <a:t>@string/</a:t>
            </a:r>
            <a:r>
              <a:rPr lang="en-US" i="1" dirty="0" err="1">
                <a:solidFill>
                  <a:srgbClr val="0000FF"/>
                </a:solidFill>
                <a:latin typeface="Courier New" pitchFamily="49" charset="0"/>
              </a:rPr>
              <a:t>app_name</a:t>
            </a:r>
            <a:r>
              <a:rPr lang="en-US" dirty="0">
                <a:solidFill>
                  <a:srgbClr val="0000FF"/>
                </a:solidFill>
                <a:latin typeface="Courier New" pitchFamily="49" charset="0"/>
              </a:rPr>
              <a:t>"</a:t>
            </a:r>
            <a:r>
              <a:rPr lang="en-US" dirty="0">
                <a:solidFill>
                  <a:srgbClr val="008080"/>
                </a:solidFill>
                <a:latin typeface="Courier New" pitchFamily="49" charset="0"/>
              </a:rPr>
              <a:t>&gt;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11 </a:t>
            </a:r>
            <a:r>
              <a:rPr lang="en-US" dirty="0">
                <a:solidFill>
                  <a:srgbClr val="008080"/>
                </a:solidFill>
                <a:latin typeface="Courier New" pitchFamily="49" charset="0"/>
              </a:rPr>
              <a:t>          &lt;intent-filter&gt;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12 </a:t>
            </a:r>
            <a:r>
              <a:rPr lang="en-US" dirty="0">
                <a:solidFill>
                  <a:srgbClr val="008080"/>
                </a:solidFill>
                <a:latin typeface="Courier New" pitchFamily="49" charset="0"/>
              </a:rPr>
              <a:t>             &lt;action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13 </a:t>
            </a:r>
            <a:r>
              <a:rPr lang="en-US" dirty="0">
                <a:solidFill>
                  <a:srgbClr val="008080"/>
                </a:solidFill>
                <a:latin typeface="Courier New" pitchFamily="49" charset="0"/>
              </a:rPr>
              <a:t>              </a:t>
            </a:r>
            <a:r>
              <a:rPr lang="en-US" dirty="0" err="1">
                <a:solidFill>
                  <a:srgbClr val="B80047"/>
                </a:solidFill>
                <a:latin typeface="Courier New" pitchFamily="49" charset="0"/>
              </a:rPr>
              <a:t>android:name</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err="1">
                <a:solidFill>
                  <a:srgbClr val="0000FF"/>
                </a:solidFill>
                <a:latin typeface="Courier New" pitchFamily="49" charset="0"/>
              </a:rPr>
              <a:t>android.intent.action.MAIN</a:t>
            </a:r>
            <a:r>
              <a:rPr lang="en-US" dirty="0">
                <a:solidFill>
                  <a:srgbClr val="0000FF"/>
                </a:solidFill>
                <a:latin typeface="Courier New" pitchFamily="49" charset="0"/>
              </a:rPr>
              <a:t>"</a:t>
            </a:r>
            <a:r>
              <a:rPr lang="en-US" dirty="0">
                <a:solidFill>
                  <a:srgbClr val="008080"/>
                </a:solidFill>
                <a:latin typeface="Courier New" pitchFamily="49" charset="0"/>
              </a:rPr>
              <a:t> /&gt;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14 </a:t>
            </a:r>
            <a:r>
              <a:rPr lang="en-US" dirty="0">
                <a:solidFill>
                  <a:srgbClr val="008080"/>
                </a:solidFill>
                <a:latin typeface="Courier New" pitchFamily="49" charset="0"/>
              </a:rPr>
              <a:t>             &lt;category </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15 </a:t>
            </a:r>
            <a:r>
              <a:rPr lang="en-US" dirty="0">
                <a:solidFill>
                  <a:srgbClr val="008080"/>
                </a:solidFill>
                <a:latin typeface="Courier New" pitchFamily="49" charset="0"/>
              </a:rPr>
              <a:t>              </a:t>
            </a:r>
            <a:r>
              <a:rPr lang="en-US" dirty="0" err="1">
                <a:solidFill>
                  <a:srgbClr val="B80047"/>
                </a:solidFill>
                <a:latin typeface="Courier New" pitchFamily="49" charset="0"/>
              </a:rPr>
              <a:t>android:name</a:t>
            </a:r>
            <a:r>
              <a:rPr lang="en-US" dirty="0">
                <a:solidFill>
                  <a:srgbClr val="000000"/>
                </a:solidFill>
                <a:latin typeface="Courier New" pitchFamily="49" charset="0"/>
              </a:rPr>
              <a:t>=</a:t>
            </a:r>
            <a:r>
              <a:rPr lang="en-US" dirty="0">
                <a:solidFill>
                  <a:srgbClr val="0000FF"/>
                </a:solidFill>
                <a:latin typeface="Courier New" pitchFamily="49" charset="0"/>
              </a:rPr>
              <a:t>"</a:t>
            </a:r>
            <a:r>
              <a:rPr lang="en-US" i="1" dirty="0" err="1">
                <a:solidFill>
                  <a:srgbClr val="0000FF"/>
                </a:solidFill>
                <a:latin typeface="Courier New" pitchFamily="49" charset="0"/>
              </a:rPr>
              <a:t>android.intent.category.LAUNCHER</a:t>
            </a:r>
            <a:r>
              <a:rPr lang="en-US" dirty="0">
                <a:solidFill>
                  <a:srgbClr val="0000FF"/>
                </a:solidFill>
                <a:latin typeface="Courier New" pitchFamily="49" charset="0"/>
              </a:rPr>
              <a:t>"</a:t>
            </a:r>
            <a:r>
              <a:rPr lang="en-US" dirty="0">
                <a:solidFill>
                  <a:srgbClr val="008080"/>
                </a:solidFill>
                <a:latin typeface="Courier New" pitchFamily="49" charset="0"/>
              </a:rPr>
              <a:t>/&gt;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16 </a:t>
            </a:r>
            <a:r>
              <a:rPr lang="en-US" dirty="0">
                <a:solidFill>
                  <a:srgbClr val="008080"/>
                </a:solidFill>
                <a:latin typeface="Courier New" pitchFamily="49" charset="0"/>
              </a:rPr>
              <a:t>          &lt;/intent-filter&gt;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17 </a:t>
            </a:r>
            <a:r>
              <a:rPr lang="en-US" dirty="0">
                <a:solidFill>
                  <a:srgbClr val="008080"/>
                </a:solidFill>
                <a:latin typeface="Courier New" pitchFamily="49" charset="0"/>
              </a:rPr>
              <a:t>       &lt;/activity&gt;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18 </a:t>
            </a:r>
            <a:r>
              <a:rPr lang="en-US" dirty="0">
                <a:solidFill>
                  <a:srgbClr val="008080"/>
                </a:solidFill>
                <a:latin typeface="Courier New" pitchFamily="49" charset="0"/>
              </a:rPr>
              <a:t>   &lt;/application&gt;</a:t>
            </a:r>
          </a:p>
          <a:p>
            <a:pPr>
              <a:lnSpc>
                <a:spcPct val="89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a:solidFill>
                  <a:srgbClr val="000000"/>
                </a:solidFill>
                <a:latin typeface="Courier New" pitchFamily="49" charset="0"/>
              </a:rPr>
              <a:t>19 </a:t>
            </a:r>
            <a:r>
              <a:rPr lang="en-US" dirty="0">
                <a:solidFill>
                  <a:srgbClr val="008080"/>
                </a:solidFill>
                <a:latin typeface="Courier New" pitchFamily="49" charset="0"/>
              </a:rPr>
              <a:t>&lt;/manifest&gt; </a:t>
            </a:r>
          </a:p>
        </p:txBody>
      </p:sp>
      <p:sp>
        <p:nvSpPr>
          <p:cNvPr id="27651" name="Rectangle 2"/>
          <p:cNvSpPr>
            <a:spLocks noGrp="1" noChangeArrowheads="1"/>
          </p:cNvSpPr>
          <p:nvPr>
            <p:ph type="title"/>
          </p:nvPr>
        </p:nvSpPr>
        <p:spPr>
          <a:xfrm>
            <a:off x="456696" y="273514"/>
            <a:ext cx="8230608"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US" dirty="0" smtClean="0">
                <a:solidFill>
                  <a:srgbClr val="000000"/>
                </a:solidFill>
              </a:rPr>
              <a:t>AndroidManifest.xml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dig into basic code(if you don’t mind)</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1600" dirty="0" smtClean="0"/>
              <a:t>public void </a:t>
            </a:r>
            <a:r>
              <a:rPr lang="en-US" sz="1600" dirty="0" err="1" smtClean="0"/>
              <a:t>onCreate</a:t>
            </a:r>
            <a:r>
              <a:rPr lang="en-US" sz="1600" dirty="0" smtClean="0"/>
              <a:t>(Bundle </a:t>
            </a:r>
            <a:r>
              <a:rPr lang="en-US" sz="1600" dirty="0" err="1" smtClean="0"/>
              <a:t>savedInstanceState</a:t>
            </a:r>
            <a:r>
              <a:rPr lang="en-US" sz="1600" dirty="0" smtClean="0"/>
              <a:t>) {</a:t>
            </a:r>
          </a:p>
          <a:p>
            <a:pPr>
              <a:buNone/>
            </a:pPr>
            <a:r>
              <a:rPr lang="en-US" sz="1600" dirty="0" err="1" smtClean="0"/>
              <a:t>super.onCreate</a:t>
            </a:r>
            <a:r>
              <a:rPr lang="en-US" sz="1600" dirty="0" smtClean="0"/>
              <a:t>(</a:t>
            </a:r>
            <a:r>
              <a:rPr lang="en-US" sz="1600" dirty="0" err="1" smtClean="0"/>
              <a:t>savedInstanceState</a:t>
            </a:r>
            <a:r>
              <a:rPr lang="en-US" sz="1600" dirty="0" smtClean="0"/>
              <a:t>);</a:t>
            </a:r>
          </a:p>
          <a:p>
            <a:pPr>
              <a:buNone/>
            </a:pPr>
            <a:r>
              <a:rPr lang="en-US" sz="1600" dirty="0" err="1" smtClean="0"/>
              <a:t>setContentView</a:t>
            </a:r>
            <a:r>
              <a:rPr lang="en-US" sz="1600" dirty="0" smtClean="0"/>
              <a:t>(</a:t>
            </a:r>
            <a:r>
              <a:rPr lang="en-US" sz="1600" dirty="0" err="1" smtClean="0"/>
              <a:t>R.layout.main</a:t>
            </a:r>
            <a:r>
              <a:rPr lang="en-US" sz="1600" dirty="0" smtClean="0"/>
              <a:t>);</a:t>
            </a:r>
          </a:p>
          <a:p>
            <a:pPr algn="just">
              <a:buNone/>
            </a:pPr>
            <a:r>
              <a:rPr lang="en-US" sz="1600" dirty="0" smtClean="0"/>
              <a:t>The first thing to note is that </a:t>
            </a:r>
            <a:r>
              <a:rPr lang="en-US" sz="1600" dirty="0" err="1" smtClean="0"/>
              <a:t>onCreate</a:t>
            </a:r>
            <a:r>
              <a:rPr lang="en-US" sz="1600" dirty="0" smtClean="0"/>
              <a:t> receives an argument when it runs: a </a:t>
            </a:r>
            <a:r>
              <a:rPr lang="en-US" sz="1600" b="1" i="1" dirty="0" smtClean="0"/>
              <a:t>BUNDLE</a:t>
            </a:r>
            <a:r>
              <a:rPr lang="en-US" sz="1600" i="1" dirty="0" smtClean="0"/>
              <a:t> </a:t>
            </a:r>
            <a:r>
              <a:rPr lang="en-US" sz="1600" dirty="0" smtClean="0"/>
              <a:t>that will be referred to as </a:t>
            </a:r>
            <a:r>
              <a:rPr lang="en-US" sz="1600" dirty="0" err="1" smtClean="0"/>
              <a:t>savedInstanceState</a:t>
            </a:r>
            <a:r>
              <a:rPr lang="en-US" sz="1600" dirty="0" smtClean="0"/>
              <a:t>. Note also that the first thing </a:t>
            </a:r>
            <a:r>
              <a:rPr lang="en-US" sz="1600" dirty="0" err="1" smtClean="0"/>
              <a:t>onCreate</a:t>
            </a:r>
            <a:r>
              <a:rPr lang="en-US" sz="1600" dirty="0" smtClean="0"/>
              <a:t> does is call the </a:t>
            </a:r>
            <a:r>
              <a:rPr lang="en-US" sz="1600" dirty="0" err="1" smtClean="0"/>
              <a:t>onCreate</a:t>
            </a:r>
            <a:r>
              <a:rPr lang="en-US" sz="1600" dirty="0" smtClean="0"/>
              <a:t> method of its </a:t>
            </a:r>
            <a:r>
              <a:rPr lang="en-US" sz="1600" dirty="0" err="1" smtClean="0"/>
              <a:t>superclass</a:t>
            </a:r>
            <a:r>
              <a:rPr lang="en-US" sz="1600" dirty="0" smtClean="0"/>
              <a:t>. That makes sense because we want the chain of </a:t>
            </a:r>
            <a:r>
              <a:rPr lang="en-US" sz="1600" dirty="0" err="1" smtClean="0"/>
              <a:t>superclasses</a:t>
            </a:r>
            <a:r>
              <a:rPr lang="en-US" sz="1600" dirty="0" smtClean="0"/>
              <a:t> to initialize themselves appropriately. </a:t>
            </a:r>
            <a:r>
              <a:rPr lang="en-US" sz="1600" b="1" u="sng" dirty="0" smtClean="0"/>
              <a:t>But what is this Bundle thing?</a:t>
            </a:r>
          </a:p>
          <a:p>
            <a:pPr algn="just">
              <a:buNone/>
            </a:pPr>
            <a:r>
              <a:rPr lang="en-US" sz="1600" dirty="0" smtClean="0"/>
              <a:t>A Bundle is one of the mechanisms used by Android to pass structured data between Activities. It’s just a parcel of key/object pairs, and you’ll see later when we start another Activity that we have the option of passing that Activity a Bundle. </a:t>
            </a:r>
          </a:p>
          <a:p>
            <a:pPr algn="just">
              <a:buNone/>
            </a:pPr>
            <a:r>
              <a:rPr lang="en-US" sz="1600" dirty="0" smtClean="0"/>
              <a:t>The very last line in this section of code sets our Content View. A view, describes how an application window appears and interacts with the user. So the </a:t>
            </a:r>
            <a:r>
              <a:rPr lang="en-US" sz="1600" b="1" u="sng" dirty="0" err="1" smtClean="0"/>
              <a:t>setContentView</a:t>
            </a:r>
            <a:r>
              <a:rPr lang="en-US" sz="1600" b="1" u="sng" dirty="0" smtClean="0"/>
              <a:t> call </a:t>
            </a:r>
            <a:r>
              <a:rPr lang="en-US" sz="1600" dirty="0" smtClean="0"/>
              <a:t>tells Android that we want to use the layout information in </a:t>
            </a:r>
            <a:r>
              <a:rPr lang="en-US" sz="1600" i="1" dirty="0" err="1" smtClean="0"/>
              <a:t>R.layout.main.java</a:t>
            </a:r>
            <a:r>
              <a:rPr lang="en-US" sz="1600" i="1" dirty="0" smtClean="0"/>
              <a:t> to lay out the screen for the Activity. the R.* resource files are generated by the Android SDK from your own XML resource files </a:t>
            </a:r>
            <a:r>
              <a:rPr lang="en-US" sz="1600" dirty="0" smtClean="0"/>
              <a:t>when you compile your application (as a result of selecting Run); in this case, the parameters come from our </a:t>
            </a:r>
            <a:r>
              <a:rPr lang="en-US" sz="1600" i="1" dirty="0" smtClean="0"/>
              <a:t>res/layout/main.xml file. Android “inflates” these parameters </a:t>
            </a:r>
            <a:r>
              <a:rPr lang="en-US" sz="1600" dirty="0" smtClean="0"/>
              <a:t>when layouts are created, using them to determine how the layout looks.</a:t>
            </a:r>
            <a:endParaRPr lang="en-US" sz="16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Main.xml</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1600" dirty="0" smtClean="0"/>
              <a:t>&lt;</a:t>
            </a:r>
            <a:r>
              <a:rPr lang="en-US" sz="1600" dirty="0" err="1" smtClean="0"/>
              <a:t>RelativeLayout</a:t>
            </a:r>
            <a:r>
              <a:rPr lang="en-US" sz="1600" dirty="0" smtClean="0"/>
              <a:t> </a:t>
            </a:r>
            <a:r>
              <a:rPr lang="en-US" sz="1600" dirty="0" err="1" smtClean="0"/>
              <a:t>xmlns:android</a:t>
            </a:r>
            <a:r>
              <a:rPr lang="en-US" sz="1600" dirty="0" smtClean="0"/>
              <a:t>="http://schemas.android.com/apk/res/android"</a:t>
            </a:r>
          </a:p>
          <a:p>
            <a:pPr>
              <a:buNone/>
            </a:pPr>
            <a:r>
              <a:rPr lang="en-US" sz="1600" dirty="0" err="1" smtClean="0"/>
              <a:t>android:orientation</a:t>
            </a:r>
            <a:r>
              <a:rPr lang="en-US" sz="1600" dirty="0" smtClean="0"/>
              <a:t>="vertical"</a:t>
            </a:r>
          </a:p>
          <a:p>
            <a:pPr>
              <a:buNone/>
            </a:pPr>
            <a:r>
              <a:rPr lang="en-US" sz="1600" dirty="0" err="1" smtClean="0"/>
              <a:t>android:layout_width</a:t>
            </a:r>
            <a:r>
              <a:rPr lang="en-US" sz="1600" dirty="0" smtClean="0"/>
              <a:t>="</a:t>
            </a:r>
            <a:r>
              <a:rPr lang="en-US" sz="1600" dirty="0" err="1" smtClean="0"/>
              <a:t>fill_parent</a:t>
            </a:r>
            <a:r>
              <a:rPr lang="en-US" sz="1600" dirty="0" smtClean="0"/>
              <a:t>"</a:t>
            </a:r>
          </a:p>
          <a:p>
            <a:pPr>
              <a:buNone/>
            </a:pPr>
            <a:r>
              <a:rPr lang="en-US" sz="1600" dirty="0" err="1" smtClean="0"/>
              <a:t>android:layout_height</a:t>
            </a:r>
            <a:r>
              <a:rPr lang="en-US" sz="1600" dirty="0" smtClean="0"/>
              <a:t>="</a:t>
            </a:r>
            <a:r>
              <a:rPr lang="en-US" sz="1600" dirty="0" err="1" smtClean="0"/>
              <a:t>fill_parent</a:t>
            </a:r>
            <a:r>
              <a:rPr lang="en-US" sz="1600" dirty="0" smtClean="0"/>
              <a:t>"</a:t>
            </a:r>
          </a:p>
          <a:p>
            <a:pPr>
              <a:buNone/>
            </a:pPr>
            <a:r>
              <a:rPr lang="en-US" sz="1600" dirty="0" err="1" smtClean="0"/>
              <a:t>android:background</a:t>
            </a:r>
            <a:r>
              <a:rPr lang="en-US" sz="1600" dirty="0" smtClean="0"/>
              <a:t>="#ffc5d1d4"</a:t>
            </a:r>
          </a:p>
          <a:p>
            <a:pPr>
              <a:buNone/>
            </a:pPr>
            <a:r>
              <a:rPr lang="en-US" sz="1600" dirty="0" smtClean="0"/>
              <a:t>&gt;</a:t>
            </a:r>
          </a:p>
          <a:p>
            <a:pPr>
              <a:buNone/>
            </a:pPr>
            <a:r>
              <a:rPr lang="en-US" sz="1600" dirty="0" smtClean="0"/>
              <a:t>First, we say that we are going to use a Relative Layout for this screen. Android offers a variety of Layout types, and though it’s beyond the scope of today’s lecture, you can even define your own Layout types. A Relative Layout says that we are going to define the positions of the different user interface elements by relating their positions to each other and to the overall screen. That may sound a little vague right now, but it will be clear when we go into some of the attributes in detail. </a:t>
            </a:r>
          </a:p>
          <a:p>
            <a:pPr>
              <a:buNone/>
            </a:pPr>
            <a:r>
              <a:rPr lang="en-US" sz="1600" dirty="0" smtClean="0"/>
              <a:t>The first few lines of code define overall attributes for the screen layout:</a:t>
            </a:r>
          </a:p>
          <a:p>
            <a:pPr>
              <a:buNone/>
            </a:pPr>
            <a:r>
              <a:rPr lang="en-US" sz="1600" dirty="0" err="1" smtClean="0"/>
              <a:t>android:orientation</a:t>
            </a:r>
            <a:endParaRPr lang="en-US" sz="1600" dirty="0" smtClean="0"/>
          </a:p>
          <a:p>
            <a:pPr>
              <a:buNone/>
            </a:pPr>
            <a:r>
              <a:rPr lang="en-US" sz="1600" dirty="0" smtClean="0"/>
              <a:t>This tells Android which way we want “gravity” to work in determining the screen layout.</a:t>
            </a:r>
          </a:p>
          <a:p>
            <a:pPr>
              <a:buNone/>
            </a:pPr>
            <a:r>
              <a:rPr lang="en-US" sz="1600" dirty="0" err="1" smtClean="0"/>
              <a:t>android:layout_width</a:t>
            </a:r>
            <a:r>
              <a:rPr lang="en-US" sz="1600" dirty="0" smtClean="0"/>
              <a:t> </a:t>
            </a:r>
            <a:r>
              <a:rPr lang="en-US" sz="1600" i="1" dirty="0" smtClean="0"/>
              <a:t>and </a:t>
            </a:r>
          </a:p>
          <a:p>
            <a:pPr>
              <a:buNone/>
            </a:pPr>
            <a:r>
              <a:rPr lang="en-US" sz="1600" i="1" dirty="0" err="1" smtClean="0"/>
              <a:t>android:layout_height</a:t>
            </a:r>
            <a:endParaRPr lang="en-US" sz="1600" i="1" dirty="0" smtClean="0"/>
          </a:p>
          <a:p>
            <a:pPr>
              <a:buNone/>
            </a:pPr>
            <a:r>
              <a:rPr lang="en-US" sz="1600" dirty="0" smtClean="0"/>
              <a:t>These tell Android that we want to make use of the whole screen; we aren’t trying to leave room for other Activities to be partially visible.</a:t>
            </a:r>
            <a:endParaRPr lang="en-US" sz="16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Exploring Various Layout Types</a:t>
            </a:r>
            <a:br>
              <a:rPr lang="en-US" b="1" dirty="0" smtClean="0"/>
            </a:br>
            <a:endParaRPr lang="en-US" dirty="0"/>
          </a:p>
        </p:txBody>
      </p:sp>
      <p:sp>
        <p:nvSpPr>
          <p:cNvPr id="3" name="Content Placeholder 2"/>
          <p:cNvSpPr>
            <a:spLocks noGrp="1"/>
          </p:cNvSpPr>
          <p:nvPr>
            <p:ph idx="1"/>
          </p:nvPr>
        </p:nvSpPr>
        <p:spPr/>
        <p:txBody>
          <a:bodyPr>
            <a:normAutofit fontScale="55000" lnSpcReduction="20000"/>
          </a:bodyPr>
          <a:lstStyle/>
          <a:p>
            <a:pPr fontAlgn="base"/>
            <a:r>
              <a:rPr lang="en-US" dirty="0" smtClean="0"/>
              <a:t>The most commonly used layout classes are:</a:t>
            </a:r>
          </a:p>
          <a:p>
            <a:pPr fontAlgn="base"/>
            <a:r>
              <a:rPr lang="en-US" b="1" dirty="0" err="1" smtClean="0"/>
              <a:t>FrameLayout</a:t>
            </a:r>
            <a:r>
              <a:rPr lang="en-US" dirty="0" smtClean="0"/>
              <a:t> – designed to display a stack of child View controls. Multiple view controls can be added to this layout. This can be used to show multiple controls within the same screen space.</a:t>
            </a:r>
          </a:p>
          <a:p>
            <a:pPr fontAlgn="base"/>
            <a:r>
              <a:rPr lang="en-US" b="1" dirty="0" err="1" smtClean="0"/>
              <a:t>LinearLayout</a:t>
            </a:r>
            <a:r>
              <a:rPr lang="en-US" dirty="0" smtClean="0"/>
              <a:t> – designed to display child View controls in a single row or column. This is a very handy layout method for creating forms.</a:t>
            </a:r>
          </a:p>
          <a:p>
            <a:pPr fontAlgn="base"/>
            <a:r>
              <a:rPr lang="en-US" b="1" dirty="0" err="1" smtClean="0"/>
              <a:t>RelativeLayout</a:t>
            </a:r>
            <a:r>
              <a:rPr lang="en-US" dirty="0" smtClean="0"/>
              <a:t> – designed to display child View controls in relation to each other. For instance, you can set a control to be positioned “above” or “below” or “to the left of” or “to the right of” another control, referred to by its unique identifier. You can also align child View controls relative to the parent edges.</a:t>
            </a:r>
          </a:p>
          <a:p>
            <a:pPr fontAlgn="base"/>
            <a:r>
              <a:rPr lang="en-US" b="1" dirty="0" err="1" smtClean="0"/>
              <a:t>TableLayout</a:t>
            </a:r>
            <a:r>
              <a:rPr lang="en-US" dirty="0" smtClean="0"/>
              <a:t> – designed to organize child View controls into rows and columns. Individual View controls are added within each row of the table using a </a:t>
            </a:r>
            <a:r>
              <a:rPr lang="en-US" dirty="0" err="1" smtClean="0"/>
              <a:t>TableRow</a:t>
            </a:r>
            <a:r>
              <a:rPr lang="en-US" dirty="0" smtClean="0"/>
              <a:t> layout View (which is basically a horizontally oriented </a:t>
            </a:r>
            <a:r>
              <a:rPr lang="en-US" dirty="0" err="1" smtClean="0"/>
              <a:t>LinearLayout</a:t>
            </a:r>
            <a:r>
              <a:rPr lang="en-US" dirty="0" smtClean="0"/>
              <a:t>) for each row of the table.</a:t>
            </a:r>
          </a:p>
          <a:p>
            <a:r>
              <a:rPr lang="en-US" dirty="0" smtClean="0">
                <a:hlinkClick r:id="rId2"/>
              </a:rPr>
              <a:t>http://mobile.tutsplus.com/tutorials/android/android-layout/</a:t>
            </a:r>
            <a:r>
              <a:rPr lang="en-US" dirty="0" smtClean="0"/>
              <a:t> </a:t>
            </a:r>
          </a:p>
          <a:p>
            <a:r>
              <a:rPr lang="en-US" dirty="0" smtClean="0">
                <a:hlinkClick r:id="rId3"/>
              </a:rPr>
              <a:t>http://www.learn-android.com/2010/01/05/android-layout-tutorial/2/</a:t>
            </a:r>
            <a:r>
              <a:rPr lang="en-US" dirty="0" smtClean="0"/>
              <a:t> </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Note how each element has </a:t>
            </a:r>
            <a:r>
              <a:rPr lang="en-US" sz="1600" dirty="0" err="1" smtClean="0"/>
              <a:t>android:layout_x</a:t>
            </a:r>
            <a:r>
              <a:rPr lang="en-US" sz="1600" dirty="0" smtClean="0"/>
              <a:t> and </a:t>
            </a:r>
            <a:r>
              <a:rPr lang="en-US" sz="1600" dirty="0" err="1" smtClean="0"/>
              <a:t>android:layout_y</a:t>
            </a:r>
            <a:r>
              <a:rPr lang="en-US" sz="1600" dirty="0" smtClean="0"/>
              <a:t> specified. Android defines the top left of the screen as (0,0) so the </a:t>
            </a:r>
            <a:r>
              <a:rPr lang="en-US" sz="1600" dirty="0" err="1" smtClean="0"/>
              <a:t>layout_x</a:t>
            </a:r>
            <a:r>
              <a:rPr lang="en-US" sz="1600" dirty="0" smtClean="0"/>
              <a:t> value will move the control to the right, and the </a:t>
            </a:r>
            <a:r>
              <a:rPr lang="en-US" sz="1600" dirty="0" err="1" smtClean="0"/>
              <a:t>layout_y</a:t>
            </a:r>
            <a:r>
              <a:rPr lang="en-US" sz="1600" dirty="0" smtClean="0"/>
              <a:t> value will move the control down. </a:t>
            </a:r>
            <a:endParaRPr lang="en-US" dirty="0"/>
          </a:p>
        </p:txBody>
      </p:sp>
      <p:pic>
        <p:nvPicPr>
          <p:cNvPr id="38914" name="Picture 2"/>
          <p:cNvPicPr>
            <a:picLocks noGrp="1" noChangeAspect="1" noChangeArrowheads="1"/>
          </p:cNvPicPr>
          <p:nvPr>
            <p:ph idx="1"/>
          </p:nvPr>
        </p:nvPicPr>
        <p:blipFill>
          <a:blip r:embed="rId2" cstate="print"/>
          <a:srcRect/>
          <a:stretch>
            <a:fillRect/>
          </a:stretch>
        </p:blipFill>
        <p:spPr bwMode="auto">
          <a:xfrm>
            <a:off x="304800" y="1600200"/>
            <a:ext cx="4114800" cy="4525963"/>
          </a:xfrm>
          <a:prstGeom prst="rect">
            <a:avLst/>
          </a:prstGeom>
          <a:noFill/>
          <a:ln w="9525">
            <a:noFill/>
            <a:miter lim="800000"/>
            <a:headEnd/>
            <a:tailEnd/>
          </a:ln>
        </p:spPr>
      </p:pic>
      <p:pic>
        <p:nvPicPr>
          <p:cNvPr id="38916" name="Picture 4" descr="AbsoluteLayout"/>
          <p:cNvPicPr>
            <a:picLocks noChangeAspect="1" noChangeArrowheads="1"/>
          </p:cNvPicPr>
          <p:nvPr/>
        </p:nvPicPr>
        <p:blipFill>
          <a:blip r:embed="rId3" cstate="print"/>
          <a:srcRect/>
          <a:stretch>
            <a:fillRect/>
          </a:stretch>
        </p:blipFill>
        <p:spPr bwMode="auto">
          <a:xfrm>
            <a:off x="5105400" y="1371600"/>
            <a:ext cx="3152775" cy="4638676"/>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FrameLayout</a:t>
            </a:r>
            <a:r>
              <a:rPr lang="en-US" dirty="0" smtClean="0"/>
              <a:t/>
            </a:r>
            <a:br>
              <a:rPr lang="en-US" dirty="0" smtClean="0"/>
            </a:br>
            <a:endParaRPr lang="en-US" dirty="0"/>
          </a:p>
        </p:txBody>
      </p:sp>
      <p:sp>
        <p:nvSpPr>
          <p:cNvPr id="3" name="Content Placeholder 2"/>
          <p:cNvSpPr>
            <a:spLocks noGrp="1"/>
          </p:cNvSpPr>
          <p:nvPr>
            <p:ph idx="1"/>
          </p:nvPr>
        </p:nvSpPr>
        <p:spPr>
          <a:xfrm>
            <a:off x="457200" y="685801"/>
            <a:ext cx="8229600" cy="3581400"/>
          </a:xfrm>
        </p:spPr>
        <p:txBody>
          <a:bodyPr>
            <a:normAutofit lnSpcReduction="10000"/>
          </a:bodyPr>
          <a:lstStyle/>
          <a:p>
            <a:r>
              <a:rPr lang="en-US" dirty="0" err="1" smtClean="0"/>
              <a:t>FrameLayout</a:t>
            </a:r>
            <a:r>
              <a:rPr lang="en-US" dirty="0" smtClean="0"/>
              <a:t> is designed to display a single item at a time. </a:t>
            </a:r>
          </a:p>
          <a:p>
            <a:r>
              <a:rPr lang="en-US" dirty="0" smtClean="0"/>
              <a:t>You can have multiple elements within a </a:t>
            </a:r>
            <a:r>
              <a:rPr lang="en-US" dirty="0" err="1" smtClean="0"/>
              <a:t>FrameLayout</a:t>
            </a:r>
            <a:r>
              <a:rPr lang="en-US" dirty="0" smtClean="0"/>
              <a:t> but each element will be positioned based on the top left of the screen. Elements that overlap will be displayed overlapping. </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2362200" y="4038600"/>
            <a:ext cx="4933950" cy="2590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Android or OS</a:t>
            </a:r>
            <a:endParaRPr lang="en-US" dirty="0"/>
          </a:p>
        </p:txBody>
      </p:sp>
      <p:sp>
        <p:nvSpPr>
          <p:cNvPr id="3" name="Content Placeholder 2"/>
          <p:cNvSpPr>
            <a:spLocks noGrp="1"/>
          </p:cNvSpPr>
          <p:nvPr>
            <p:ph idx="1"/>
          </p:nvPr>
        </p:nvSpPr>
        <p:spPr/>
        <p:txBody>
          <a:bodyPr/>
          <a:lstStyle/>
          <a:p>
            <a:r>
              <a:rPr lang="en-US" dirty="0" smtClean="0">
                <a:hlinkClick r:id="rId2"/>
              </a:rPr>
              <a:t>http://www.onwardsearch.com/Android-Development-Jobs/careers/</a:t>
            </a:r>
            <a:r>
              <a:rPr lang="en-US" dirty="0" smtClean="0"/>
              <a:t> </a:t>
            </a:r>
          </a:p>
          <a:p>
            <a:r>
              <a:rPr lang="en-US" dirty="0" smtClean="0">
                <a:hlinkClick r:id="rId3"/>
              </a:rPr>
              <a:t>http://jobs.monster.com/v-it-q-android-developer-jobs.aspx</a:t>
            </a:r>
            <a:r>
              <a:rPr lang="en-US" dirty="0" smtClean="0"/>
              <a:t> - will surprise you.</a:t>
            </a:r>
          </a:p>
          <a:p>
            <a:r>
              <a:rPr lang="en-US" dirty="0" smtClean="0">
                <a:hlinkClick r:id="rId4"/>
              </a:rPr>
              <a:t>http://www.indeed.com/q-Android-jobs.html</a:t>
            </a:r>
            <a:r>
              <a:rPr lang="en-US" dirty="0" smtClean="0"/>
              <a:t> </a:t>
            </a:r>
          </a:p>
          <a:p>
            <a:r>
              <a:rPr lang="en-US" dirty="0" smtClean="0">
                <a:hlinkClick r:id="rId5"/>
              </a:rPr>
              <a:t>http://www.freelancer.com/jobs/Android/</a:t>
            </a:r>
            <a:r>
              <a:rPr lang="en-US" dirty="0" smtClean="0"/>
              <a:t> </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FrameLayout</a:t>
            </a:r>
            <a:r>
              <a:rPr lang="en-US" dirty="0" smtClean="0"/>
              <a:t> Continued !!!</a:t>
            </a:r>
            <a:endParaRPr lang="en-US" dirty="0"/>
          </a:p>
        </p:txBody>
      </p:sp>
      <p:sp>
        <p:nvSpPr>
          <p:cNvPr id="3" name="Content Placeholder 2"/>
          <p:cNvSpPr>
            <a:spLocks noGrp="1"/>
          </p:cNvSpPr>
          <p:nvPr>
            <p:ph idx="1"/>
          </p:nvPr>
        </p:nvSpPr>
        <p:spPr>
          <a:xfrm>
            <a:off x="457200" y="1600200"/>
            <a:ext cx="5257800" cy="5029199"/>
          </a:xfrm>
        </p:spPr>
        <p:txBody>
          <a:bodyPr>
            <a:normAutofit fontScale="55000" lnSpcReduction="20000"/>
          </a:bodyPr>
          <a:lstStyle/>
          <a:p>
            <a:r>
              <a:rPr lang="en-US" dirty="0" err="1" smtClean="0"/>
              <a:t>ImageView</a:t>
            </a:r>
            <a:r>
              <a:rPr lang="en-US" dirty="0" smtClean="0"/>
              <a:t> and </a:t>
            </a:r>
            <a:r>
              <a:rPr lang="en-US" dirty="0" err="1" smtClean="0"/>
              <a:t>TextView</a:t>
            </a:r>
            <a:r>
              <a:rPr lang="en-US" dirty="0" smtClean="0"/>
              <a:t> fill the parent in both horizontal and vertical layout. Gravity specifies where the text appears within its container, so I set that to center. If I had not set a gravity then the text would have appeared at the top left of the screen.</a:t>
            </a:r>
          </a:p>
          <a:p>
            <a:r>
              <a:rPr lang="en-US" dirty="0" err="1" smtClean="0"/>
              <a:t>FrameLayout</a:t>
            </a:r>
            <a:r>
              <a:rPr lang="en-US" dirty="0" smtClean="0"/>
              <a:t> can become more useful when elements are hidden and displayed programmatically. You can use the attribute </a:t>
            </a:r>
            <a:r>
              <a:rPr lang="en-US" dirty="0" err="1" smtClean="0"/>
              <a:t>android:visibility</a:t>
            </a:r>
            <a:r>
              <a:rPr lang="en-US" dirty="0" smtClean="0"/>
              <a:t> in the XML to hide specific elements. You can call </a:t>
            </a:r>
            <a:r>
              <a:rPr lang="en-US" dirty="0" err="1" smtClean="0"/>
              <a:t>setVisibility</a:t>
            </a:r>
            <a:r>
              <a:rPr lang="en-US" dirty="0" smtClean="0"/>
              <a:t> from the code to accomplish the same thing. The three available visibility values are visible, invisible (does not display, but still takes up space in the layout), and gone (does not display, and does not take space in the layout).</a:t>
            </a:r>
          </a:p>
          <a:p>
            <a:r>
              <a:rPr lang="en-US" b="1" dirty="0" smtClean="0"/>
              <a:t>So you could, for example, have a game in a </a:t>
            </a:r>
            <a:r>
              <a:rPr lang="en-US" b="1" dirty="0" err="1" smtClean="0"/>
              <a:t>FrameView</a:t>
            </a:r>
            <a:r>
              <a:rPr lang="en-US" b="1" dirty="0" smtClean="0"/>
              <a:t> where text displayed to the user is visible in the middle of the screen at appropriate times (e.g. “Game Over”).</a:t>
            </a:r>
          </a:p>
          <a:p>
            <a:endParaRPr lang="en-US" dirty="0"/>
          </a:p>
        </p:txBody>
      </p:sp>
      <p:pic>
        <p:nvPicPr>
          <p:cNvPr id="45058" name="Picture 2" descr="FrameLayout"/>
          <p:cNvPicPr>
            <a:picLocks noChangeAspect="1" noChangeArrowheads="1"/>
          </p:cNvPicPr>
          <p:nvPr/>
        </p:nvPicPr>
        <p:blipFill>
          <a:blip r:embed="rId2" cstate="print"/>
          <a:srcRect/>
          <a:stretch>
            <a:fillRect/>
          </a:stretch>
        </p:blipFill>
        <p:spPr bwMode="auto">
          <a:xfrm>
            <a:off x="5867400" y="1981200"/>
            <a:ext cx="3124200" cy="3790951"/>
          </a:xfrm>
          <a:prstGeom prst="rect">
            <a:avLst/>
          </a:prstGeom>
          <a:noFill/>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LinearLayout</a:t>
            </a:r>
            <a:r>
              <a:rPr lang="en-US" dirty="0" smtClean="0"/>
              <a:t/>
            </a:r>
            <a:br>
              <a:rPr lang="en-US" dirty="0" smtClean="0"/>
            </a:br>
            <a:endParaRPr lang="en-US" dirty="0"/>
          </a:p>
        </p:txBody>
      </p:sp>
      <p:sp>
        <p:nvSpPr>
          <p:cNvPr id="3" name="Content Placeholder 2"/>
          <p:cNvSpPr>
            <a:spLocks noGrp="1"/>
          </p:cNvSpPr>
          <p:nvPr>
            <p:ph idx="1"/>
          </p:nvPr>
        </p:nvSpPr>
        <p:spPr>
          <a:xfrm>
            <a:off x="457200" y="609601"/>
            <a:ext cx="8229600" cy="1066799"/>
          </a:xfrm>
        </p:spPr>
        <p:txBody>
          <a:bodyPr>
            <a:normAutofit/>
          </a:bodyPr>
          <a:lstStyle/>
          <a:p>
            <a:r>
              <a:rPr lang="en-US" sz="1600" dirty="0" err="1" smtClean="0"/>
              <a:t>LinearLayout</a:t>
            </a:r>
            <a:r>
              <a:rPr lang="en-US" sz="1600" dirty="0" smtClean="0"/>
              <a:t> organizes elements along a single line.</a:t>
            </a:r>
          </a:p>
          <a:p>
            <a:r>
              <a:rPr lang="en-US" sz="1600" dirty="0" smtClean="0"/>
              <a:t> You specify whether that line is </a:t>
            </a:r>
            <a:r>
              <a:rPr lang="en-US" sz="1600" dirty="0" err="1" smtClean="0"/>
              <a:t>verticle</a:t>
            </a:r>
            <a:r>
              <a:rPr lang="en-US" sz="1600" dirty="0" smtClean="0"/>
              <a:t> or horizontal using </a:t>
            </a:r>
            <a:r>
              <a:rPr lang="en-US" sz="1600" dirty="0" err="1" smtClean="0"/>
              <a:t>android:orientation</a:t>
            </a:r>
            <a:r>
              <a:rPr lang="en-US" sz="1600" dirty="0" smtClean="0"/>
              <a:t>. </a:t>
            </a:r>
          </a:p>
          <a:p>
            <a:r>
              <a:rPr lang="en-US" sz="1600" dirty="0" smtClean="0"/>
              <a:t>Here is a sample Layout XML using </a:t>
            </a:r>
            <a:r>
              <a:rPr lang="en-US" sz="1600" dirty="0" err="1" smtClean="0"/>
              <a:t>LinearLayout</a:t>
            </a:r>
            <a:r>
              <a:rPr lang="en-US" sz="1600" dirty="0" smtClean="0"/>
              <a:t>.</a:t>
            </a:r>
            <a:endParaRPr lang="en-US" sz="1600" dirty="0"/>
          </a:p>
        </p:txBody>
      </p:sp>
      <p:pic>
        <p:nvPicPr>
          <p:cNvPr id="46082" name="Picture 2"/>
          <p:cNvPicPr>
            <a:picLocks noChangeAspect="1" noChangeArrowheads="1"/>
          </p:cNvPicPr>
          <p:nvPr/>
        </p:nvPicPr>
        <p:blipFill>
          <a:blip r:embed="rId2" cstate="print"/>
          <a:srcRect/>
          <a:stretch>
            <a:fillRect/>
          </a:stretch>
        </p:blipFill>
        <p:spPr bwMode="auto">
          <a:xfrm>
            <a:off x="457200" y="1752600"/>
            <a:ext cx="5276850" cy="3905250"/>
          </a:xfrm>
          <a:prstGeom prst="rect">
            <a:avLst/>
          </a:prstGeom>
          <a:noFill/>
          <a:ln w="9525">
            <a:noFill/>
            <a:miter lim="800000"/>
            <a:headEnd/>
            <a:tailEnd/>
          </a:ln>
        </p:spPr>
      </p:pic>
      <p:pic>
        <p:nvPicPr>
          <p:cNvPr id="46084" name="Picture 4" descr="LinearLayout"/>
          <p:cNvPicPr>
            <a:picLocks noChangeAspect="1" noChangeArrowheads="1"/>
          </p:cNvPicPr>
          <p:nvPr/>
        </p:nvPicPr>
        <p:blipFill>
          <a:blip r:embed="rId3" cstate="print"/>
          <a:srcRect/>
          <a:stretch>
            <a:fillRect/>
          </a:stretch>
        </p:blipFill>
        <p:spPr bwMode="auto">
          <a:xfrm>
            <a:off x="5791200" y="1676400"/>
            <a:ext cx="3124200" cy="4648201"/>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RelativeLayout</a:t>
            </a:r>
            <a:r>
              <a:rPr lang="en-US" dirty="0" smtClean="0"/>
              <a:t/>
            </a:r>
            <a:br>
              <a:rPr lang="en-US" dirty="0" smtClean="0"/>
            </a:br>
            <a:endParaRPr lang="en-US" dirty="0"/>
          </a:p>
        </p:txBody>
      </p:sp>
      <p:sp>
        <p:nvSpPr>
          <p:cNvPr id="3" name="Content Placeholder 2"/>
          <p:cNvSpPr>
            <a:spLocks noGrp="1"/>
          </p:cNvSpPr>
          <p:nvPr>
            <p:ph idx="1"/>
          </p:nvPr>
        </p:nvSpPr>
        <p:spPr>
          <a:xfrm>
            <a:off x="457200" y="762000"/>
            <a:ext cx="8229600" cy="5364163"/>
          </a:xfrm>
        </p:spPr>
        <p:txBody>
          <a:bodyPr>
            <a:normAutofit fontScale="55000" lnSpcReduction="20000"/>
          </a:bodyPr>
          <a:lstStyle/>
          <a:p>
            <a:pPr>
              <a:buNone/>
            </a:pPr>
            <a:r>
              <a:rPr lang="en-US" dirty="0" err="1" smtClean="0"/>
              <a:t>RelativeLayout</a:t>
            </a:r>
            <a:endParaRPr lang="en-US" dirty="0" smtClean="0"/>
          </a:p>
          <a:p>
            <a:r>
              <a:rPr lang="en-US" dirty="0" err="1" smtClean="0"/>
              <a:t>RelativeLayout</a:t>
            </a:r>
            <a:r>
              <a:rPr lang="en-US" dirty="0" smtClean="0"/>
              <a:t> lays out elements based on their relationships with one another, and with the parent container. </a:t>
            </a:r>
            <a:r>
              <a:rPr lang="en-US" b="1" dirty="0" smtClean="0"/>
              <a:t>This is arguably the most complicated layout, and we need several properties to actually get the layout we want.</a:t>
            </a:r>
          </a:p>
          <a:p>
            <a:pPr>
              <a:buNone/>
            </a:pPr>
            <a:r>
              <a:rPr lang="en-US" dirty="0" smtClean="0"/>
              <a:t>Relative To Container</a:t>
            </a:r>
          </a:p>
          <a:p>
            <a:r>
              <a:rPr lang="en-US" dirty="0" smtClean="0"/>
              <a:t>These properties will layout elements relative to the parent container.</a:t>
            </a:r>
          </a:p>
          <a:p>
            <a:r>
              <a:rPr lang="en-US" dirty="0" err="1" smtClean="0"/>
              <a:t>android:layout_alignParentBottom</a:t>
            </a:r>
            <a:r>
              <a:rPr lang="en-US" dirty="0" smtClean="0"/>
              <a:t> – Places the bottom of the element on the bottom of the container</a:t>
            </a:r>
          </a:p>
          <a:p>
            <a:r>
              <a:rPr lang="en-US" dirty="0" err="1" smtClean="0"/>
              <a:t>android:layout_alignParentLeft</a:t>
            </a:r>
            <a:r>
              <a:rPr lang="en-US" dirty="0" smtClean="0"/>
              <a:t> – Places the left of the element on the left side of the container</a:t>
            </a:r>
          </a:p>
          <a:p>
            <a:r>
              <a:rPr lang="en-US" dirty="0" err="1" smtClean="0"/>
              <a:t>android:layout_alignParentRight</a:t>
            </a:r>
            <a:r>
              <a:rPr lang="en-US" dirty="0" smtClean="0"/>
              <a:t> – Places the right of the element on the right side of the container</a:t>
            </a:r>
          </a:p>
          <a:p>
            <a:r>
              <a:rPr lang="en-US" dirty="0" err="1" smtClean="0"/>
              <a:t>android:layout_alignParentTop</a:t>
            </a:r>
            <a:r>
              <a:rPr lang="en-US" dirty="0" smtClean="0"/>
              <a:t> – Places the element at the top of the container</a:t>
            </a:r>
          </a:p>
          <a:p>
            <a:r>
              <a:rPr lang="en-US" dirty="0" err="1" smtClean="0"/>
              <a:t>android:layout_centerHorizontal</a:t>
            </a:r>
            <a:r>
              <a:rPr lang="en-US" dirty="0" smtClean="0"/>
              <a:t> – Centers the element horizontally within its parent container</a:t>
            </a:r>
          </a:p>
          <a:p>
            <a:r>
              <a:rPr lang="en-US" dirty="0" err="1" smtClean="0"/>
              <a:t>android:layout_centerInParent</a:t>
            </a:r>
            <a:r>
              <a:rPr lang="en-US" dirty="0" smtClean="0"/>
              <a:t> – Centers the element both horizontally and vertically within its container</a:t>
            </a:r>
          </a:p>
          <a:p>
            <a:r>
              <a:rPr lang="en-US" dirty="0" err="1" smtClean="0"/>
              <a:t>android:layout_centerVertical</a:t>
            </a:r>
            <a:r>
              <a:rPr lang="en-US" dirty="0" smtClean="0"/>
              <a:t> – Centers the element vertically within its parent container</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TableLayout</a:t>
            </a:r>
            <a:endParaRPr lang="en-US" dirty="0"/>
          </a:p>
        </p:txBody>
      </p:sp>
      <p:sp>
        <p:nvSpPr>
          <p:cNvPr id="3" name="Content Placeholder 2"/>
          <p:cNvSpPr>
            <a:spLocks noGrp="1"/>
          </p:cNvSpPr>
          <p:nvPr>
            <p:ph idx="1"/>
          </p:nvPr>
        </p:nvSpPr>
        <p:spPr/>
        <p:txBody>
          <a:bodyPr/>
          <a:lstStyle/>
          <a:p>
            <a:r>
              <a:rPr lang="en-US" dirty="0" smtClean="0"/>
              <a:t>I let you figure this out.</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Dimensions in Android</a:t>
            </a:r>
            <a:endParaRPr lang="en-US" dirty="0"/>
          </a:p>
        </p:txBody>
      </p:sp>
      <p:sp>
        <p:nvSpPr>
          <p:cNvPr id="3" name="Content Placeholder 2"/>
          <p:cNvSpPr>
            <a:spLocks noGrp="1"/>
          </p:cNvSpPr>
          <p:nvPr>
            <p:ph idx="1"/>
          </p:nvPr>
        </p:nvSpPr>
        <p:spPr>
          <a:xfrm>
            <a:off x="457200" y="838200"/>
            <a:ext cx="8229600" cy="5486399"/>
          </a:xfrm>
        </p:spPr>
        <p:txBody>
          <a:bodyPr>
            <a:noAutofit/>
          </a:bodyPr>
          <a:lstStyle/>
          <a:p>
            <a:pPr>
              <a:buNone/>
            </a:pPr>
            <a:r>
              <a:rPr lang="en-US" sz="1200" b="1" i="1" dirty="0" err="1" smtClean="0"/>
              <a:t>px</a:t>
            </a:r>
            <a:r>
              <a:rPr lang="en-US" sz="1200" b="1" i="1" dirty="0" smtClean="0"/>
              <a:t> (pixels)</a:t>
            </a:r>
          </a:p>
          <a:p>
            <a:pPr>
              <a:buNone/>
            </a:pPr>
            <a:r>
              <a:rPr lang="en-US" sz="1200" dirty="0" smtClean="0"/>
              <a:t>If a dimension is set at 10px, it will be exactly 10 pixels long, no matter what the physical size (and physical density) of the pixels on the display. 10px will therefore </a:t>
            </a:r>
            <a:r>
              <a:rPr lang="en-US" sz="1200" b="1" dirty="0" smtClean="0"/>
              <a:t>be different sizes on handset displays with different pixel densities</a:t>
            </a:r>
            <a:r>
              <a:rPr lang="en-US" sz="1200" dirty="0" smtClean="0"/>
              <a:t>. On a QVGA display, for example (320×240 pixels), it will be 1/24th of the height of the display. The same 10px running on a VGA display (640×480 pixels) will be 1/64th of the height of the display.</a:t>
            </a:r>
          </a:p>
          <a:p>
            <a:pPr>
              <a:buNone/>
            </a:pPr>
            <a:r>
              <a:rPr lang="en-US" sz="1200" b="1" i="1" dirty="0" smtClean="0"/>
              <a:t>dip or </a:t>
            </a:r>
            <a:r>
              <a:rPr lang="en-US" sz="1200" b="1" i="1" dirty="0" err="1" smtClean="0"/>
              <a:t>dp</a:t>
            </a:r>
            <a:r>
              <a:rPr lang="en-US" sz="1200" b="1" i="1" dirty="0" smtClean="0"/>
              <a:t> (device-independent pixels)</a:t>
            </a:r>
          </a:p>
          <a:p>
            <a:pPr>
              <a:buNone/>
            </a:pPr>
            <a:r>
              <a:rPr lang="en-US" sz="1200" dirty="0" smtClean="0"/>
              <a:t>In an effort to make it easier to adapt applications to different pixel densities, dimensions can be expressed in device-independent pixels (sometimes also called “density-independent pixels”). When you specify a dimension of 10dpi, Android will scale the </a:t>
            </a:r>
            <a:r>
              <a:rPr lang="en-US" sz="1200" dirty="0" smtClean="0">
                <a:solidFill>
                  <a:srgbClr val="FF0000"/>
                </a:solidFill>
              </a:rPr>
              <a:t>resulting object so it appears the same size it would appear on a 160dpi screen</a:t>
            </a:r>
            <a:r>
              <a:rPr lang="en-US" sz="1200" dirty="0" smtClean="0"/>
              <a:t>. For example, if a 640×480 display is 4"×3", its pixel density is 160 dots per inch (640/4, or 480/3). On that screen, </a:t>
            </a:r>
            <a:r>
              <a:rPr lang="en-US" sz="1200" dirty="0" err="1" smtClean="0"/>
              <a:t>dp’s</a:t>
            </a:r>
            <a:r>
              <a:rPr lang="en-US" sz="1200" dirty="0" smtClean="0"/>
              <a:t> are the same as </a:t>
            </a:r>
            <a:r>
              <a:rPr lang="en-US" sz="1200" dirty="0" err="1" smtClean="0"/>
              <a:t>px’s</a:t>
            </a:r>
            <a:r>
              <a:rPr lang="en-US" sz="1200" dirty="0" smtClean="0"/>
              <a:t>. But if we run the same application on a tablet-size VGA screen—say, 8"×6"—the pixel</a:t>
            </a:r>
          </a:p>
          <a:p>
            <a:pPr>
              <a:buNone/>
            </a:pPr>
            <a:r>
              <a:rPr lang="en-US" sz="1200" dirty="0" smtClean="0"/>
              <a:t>density is 80dpi, and a dimension given as 10dp will be twice as large as a dimension given as 10px. The scaling factor for </a:t>
            </a:r>
            <a:r>
              <a:rPr lang="en-US" sz="1200" dirty="0" err="1" smtClean="0"/>
              <a:t>dp’s</a:t>
            </a:r>
            <a:r>
              <a:rPr lang="en-US" sz="1200" dirty="0" smtClean="0"/>
              <a:t> is approximate—Android doesn’t try to make </a:t>
            </a:r>
            <a:r>
              <a:rPr lang="en-US" sz="1200" dirty="0" err="1" smtClean="0"/>
              <a:t>dp’s</a:t>
            </a:r>
            <a:r>
              <a:rPr lang="en-US" sz="1200" dirty="0" smtClean="0"/>
              <a:t> come out exactly right.</a:t>
            </a:r>
          </a:p>
          <a:p>
            <a:pPr>
              <a:buNone/>
            </a:pPr>
            <a:r>
              <a:rPr lang="en-US" sz="1200" b="1" i="1" dirty="0" smtClean="0"/>
              <a:t>sp (scaled pixels)</a:t>
            </a:r>
          </a:p>
          <a:p>
            <a:pPr>
              <a:buNone/>
            </a:pPr>
            <a:r>
              <a:rPr lang="en-US" sz="1200" dirty="0" smtClean="0"/>
              <a:t>Scaled pixels are a lot like </a:t>
            </a:r>
            <a:r>
              <a:rPr lang="en-US" sz="1200" dirty="0" err="1" smtClean="0"/>
              <a:t>dp’s</a:t>
            </a:r>
            <a:r>
              <a:rPr lang="en-US" sz="1200" dirty="0" smtClean="0"/>
              <a:t>, but they are intended for elements that need finer control over the density scaling factor, such as text.</a:t>
            </a:r>
          </a:p>
          <a:p>
            <a:pPr>
              <a:buNone/>
            </a:pPr>
            <a:r>
              <a:rPr lang="en-US" sz="1200" b="1" i="1" dirty="0" smtClean="0"/>
              <a:t>pts (points)</a:t>
            </a:r>
          </a:p>
          <a:p>
            <a:pPr>
              <a:buNone/>
            </a:pPr>
            <a:r>
              <a:rPr lang="en-US" sz="1200" dirty="0" smtClean="0"/>
              <a:t>This is used to express text size in points, just as you would in any text editor. Points are a fixed dimension (roughly 1/72nd of an inch), so the text will appear the same size on any display. </a:t>
            </a:r>
          </a:p>
          <a:p>
            <a:pPr>
              <a:buNone/>
            </a:pPr>
            <a:r>
              <a:rPr lang="en-US" sz="1200" b="1" i="1" dirty="0" smtClean="0"/>
              <a:t>in (inches)</a:t>
            </a:r>
          </a:p>
          <a:p>
            <a:pPr>
              <a:buNone/>
            </a:pPr>
            <a:r>
              <a:rPr lang="en-US" sz="1200" dirty="0" smtClean="0"/>
              <a:t>This is just what it says: the dimension in inches.</a:t>
            </a:r>
          </a:p>
          <a:p>
            <a:pPr>
              <a:buNone/>
            </a:pPr>
            <a:r>
              <a:rPr lang="en-US" sz="1200" b="1" i="1" dirty="0" smtClean="0"/>
              <a:t>mm (millimeters)</a:t>
            </a:r>
          </a:p>
          <a:p>
            <a:pPr>
              <a:buNone/>
            </a:pPr>
            <a:r>
              <a:rPr lang="en-US" sz="1200" dirty="0" smtClean="0"/>
              <a:t>This is also just what it says, only metric this time.</a:t>
            </a:r>
            <a:endParaRPr lang="en-US" sz="12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Debugging Android Applications</a:t>
            </a:r>
            <a:endParaRPr lang="en-US" dirty="0"/>
          </a:p>
        </p:txBody>
      </p:sp>
      <p:sp>
        <p:nvSpPr>
          <p:cNvPr id="3" name="Content Placeholder 2"/>
          <p:cNvSpPr>
            <a:spLocks noGrp="1"/>
          </p:cNvSpPr>
          <p:nvPr>
            <p:ph idx="1"/>
          </p:nvPr>
        </p:nvSpPr>
        <p:spPr>
          <a:xfrm>
            <a:off x="457200" y="1143000"/>
            <a:ext cx="8229600" cy="4983163"/>
          </a:xfrm>
        </p:spPr>
        <p:txBody>
          <a:bodyPr>
            <a:normAutofit fontScale="40000" lnSpcReduction="20000"/>
          </a:bodyPr>
          <a:lstStyle/>
          <a:p>
            <a:pPr>
              <a:buNone/>
            </a:pPr>
            <a:r>
              <a:rPr lang="en-US" b="1" dirty="0" smtClean="0"/>
              <a:t>The Tools</a:t>
            </a:r>
          </a:p>
          <a:p>
            <a:pPr>
              <a:buNone/>
            </a:pPr>
            <a:r>
              <a:rPr lang="en-US" dirty="0" smtClean="0"/>
              <a:t>Throughout the development lifecycle of writing, building, and running the application, the primary tools Android developers use are:</a:t>
            </a:r>
          </a:p>
          <a:p>
            <a:pPr>
              <a:buNone/>
            </a:pPr>
            <a:r>
              <a:rPr lang="en-US" b="1" i="1" dirty="0" smtClean="0"/>
              <a:t>Eclipse Java Editor</a:t>
            </a:r>
          </a:p>
          <a:p>
            <a:pPr>
              <a:buNone/>
            </a:pPr>
            <a:r>
              <a:rPr lang="en-US" dirty="0" smtClean="0"/>
              <a:t>A specific text editor for Java that Android SDK has informed about the Android programming environment. The editor not only warns you about code the compiler can’t parse, but also gives you a wealth of information about what it can.</a:t>
            </a:r>
          </a:p>
          <a:p>
            <a:pPr>
              <a:buNone/>
            </a:pPr>
            <a:r>
              <a:rPr lang="en-US" b="1" i="1" dirty="0" smtClean="0"/>
              <a:t>Java and </a:t>
            </a:r>
            <a:r>
              <a:rPr lang="en-US" b="1" i="1" dirty="0" err="1" smtClean="0"/>
              <a:t>Dalvik</a:t>
            </a:r>
            <a:r>
              <a:rPr lang="en-US" b="1" i="1" dirty="0" smtClean="0"/>
              <a:t> Build System</a:t>
            </a:r>
          </a:p>
          <a:p>
            <a:pPr>
              <a:buNone/>
            </a:pPr>
            <a:r>
              <a:rPr lang="en-US" dirty="0" smtClean="0"/>
              <a:t>Recall that Android converts your Java application to run on the </a:t>
            </a:r>
            <a:r>
              <a:rPr lang="en-US" dirty="0" err="1" smtClean="0"/>
              <a:t>Dalvik</a:t>
            </a:r>
            <a:r>
              <a:rPr lang="en-US" dirty="0" smtClean="0"/>
              <a:t> virtual machine under Android. The Java compiler and the </a:t>
            </a:r>
            <a:r>
              <a:rPr lang="en-US" dirty="0" err="1" smtClean="0"/>
              <a:t>Dalvik</a:t>
            </a:r>
            <a:r>
              <a:rPr lang="en-US" dirty="0" smtClean="0"/>
              <a:t> translator both provide error information if they can’t build your application.</a:t>
            </a:r>
          </a:p>
          <a:p>
            <a:pPr>
              <a:buNone/>
            </a:pPr>
            <a:r>
              <a:rPr lang="en-US" b="1" i="1" dirty="0" smtClean="0"/>
              <a:t>Eclipse Debugger</a:t>
            </a:r>
          </a:p>
          <a:p>
            <a:pPr>
              <a:buNone/>
            </a:pPr>
            <a:r>
              <a:rPr lang="en-US" dirty="0" smtClean="0"/>
              <a:t>Eclipse provides a source-level debugger that the Android SDK connects with the running </a:t>
            </a:r>
            <a:r>
              <a:rPr lang="en-US" dirty="0" err="1" smtClean="0"/>
              <a:t>Dalvik</a:t>
            </a:r>
            <a:r>
              <a:rPr lang="en-US" dirty="0" smtClean="0"/>
              <a:t> </a:t>
            </a:r>
            <a:r>
              <a:rPr lang="en-US" dirty="0" err="1" smtClean="0"/>
              <a:t>bytecode</a:t>
            </a:r>
            <a:r>
              <a:rPr lang="en-US" dirty="0" smtClean="0"/>
              <a:t>, so you have all the debug capability you’d normally expect from a Java program running under Eclipse.</a:t>
            </a:r>
          </a:p>
          <a:p>
            <a:pPr>
              <a:buNone/>
            </a:pPr>
            <a:r>
              <a:rPr lang="en-US" b="1" i="1" dirty="0" err="1" smtClean="0"/>
              <a:t>Logcat</a:t>
            </a:r>
            <a:endParaRPr lang="en-US" b="1" i="1" dirty="0" smtClean="0"/>
          </a:p>
          <a:p>
            <a:pPr>
              <a:buNone/>
            </a:pPr>
            <a:r>
              <a:rPr lang="en-US" dirty="0" smtClean="0"/>
              <a:t>Android also provides a general-purpose logging package that you can take advantage of to log informational or error messages from your running application. Perhaps of more importance, Android uses this facility extensively to tell you what is going on as it starts up, initiates your application, and tries to run it. There is also a special </a:t>
            </a:r>
            <a:r>
              <a:rPr lang="en-US" dirty="0" err="1" smtClean="0"/>
              <a:t>logcat</a:t>
            </a:r>
            <a:r>
              <a:rPr lang="en-US" dirty="0" smtClean="0"/>
              <a:t> log for telephony-related messages.</a:t>
            </a:r>
          </a:p>
          <a:p>
            <a:pPr>
              <a:buNone/>
            </a:pPr>
            <a:r>
              <a:rPr lang="en-US" b="1" dirty="0" smtClean="0"/>
              <a:t>Android Debug Bridge (</a:t>
            </a:r>
            <a:r>
              <a:rPr lang="en-US" b="1" dirty="0" err="1" smtClean="0"/>
              <a:t>adb</a:t>
            </a:r>
            <a:r>
              <a:rPr lang="en-US" b="1" dirty="0" smtClean="0"/>
              <a:t>)</a:t>
            </a:r>
          </a:p>
          <a:p>
            <a:pPr>
              <a:buNone/>
            </a:pPr>
            <a:r>
              <a:rPr lang="en-US" dirty="0" smtClean="0"/>
              <a:t>This provides a command-line debugging interface to a running Android phone or emulator.</a:t>
            </a:r>
          </a:p>
          <a:p>
            <a:pPr>
              <a:buNone/>
            </a:pPr>
            <a:r>
              <a:rPr lang="en-US" b="1" i="1" dirty="0" smtClean="0"/>
              <a:t>DDMS</a:t>
            </a:r>
          </a:p>
          <a:p>
            <a:pPr>
              <a:buNone/>
            </a:pPr>
            <a:r>
              <a:rPr lang="en-US" dirty="0" smtClean="0"/>
              <a:t>Android also provides a special window-oriented debugging environment custom tailored for Android and the </a:t>
            </a:r>
            <a:r>
              <a:rPr lang="en-US" dirty="0" err="1" smtClean="0"/>
              <a:t>Dalvik</a:t>
            </a:r>
            <a:r>
              <a:rPr lang="en-US" dirty="0" smtClean="0"/>
              <a:t> VM.</a:t>
            </a:r>
          </a:p>
          <a:p>
            <a:pPr>
              <a:buNone/>
            </a:pPr>
            <a:r>
              <a:rPr lang="en-US" b="1" i="1" dirty="0" err="1" smtClean="0"/>
              <a:t>Traceview</a:t>
            </a:r>
            <a:endParaRPr lang="en-US" b="1" i="1" dirty="0" smtClean="0"/>
          </a:p>
          <a:p>
            <a:pPr>
              <a:buNone/>
            </a:pPr>
            <a:r>
              <a:rPr lang="en-US" dirty="0" smtClean="0"/>
              <a:t>An Android-specific utility that tracks all the method calls your application executed and the time spent in each method.</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Signing and Publishing</a:t>
            </a:r>
            <a:br>
              <a:rPr lang="en-US" dirty="0" smtClean="0"/>
            </a:br>
            <a:r>
              <a:rPr lang="en-US" dirty="0" smtClean="0"/>
              <a:t>Your Application</a:t>
            </a:r>
            <a:endParaRPr lang="en-US" dirty="0"/>
          </a:p>
        </p:txBody>
      </p:sp>
      <p:sp>
        <p:nvSpPr>
          <p:cNvPr id="3" name="Content Placeholder 2"/>
          <p:cNvSpPr>
            <a:spLocks noGrp="1"/>
          </p:cNvSpPr>
          <p:nvPr>
            <p:ph idx="1"/>
          </p:nvPr>
        </p:nvSpPr>
        <p:spPr/>
        <p:txBody>
          <a:bodyPr/>
          <a:lstStyle/>
          <a:p>
            <a:r>
              <a:rPr lang="en-US" dirty="0" smtClean="0"/>
              <a:t>Listen, Not that quick. </a:t>
            </a:r>
          </a:p>
          <a:p>
            <a:r>
              <a:rPr lang="en-US" dirty="0" smtClean="0"/>
              <a:t>In future lectures. </a:t>
            </a:r>
          </a:p>
          <a:p>
            <a:r>
              <a:rPr lang="en-US" dirty="0" smtClean="0"/>
              <a:t>You just came out of your diapers and you want to join Olympics this year. </a:t>
            </a:r>
            <a:r>
              <a:rPr lang="en-US" dirty="0" smtClean="0">
                <a:sym typeface="Wingdings" pitchFamily="2" charset="2"/>
              </a:rPr>
              <a:t></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p:txBody>
          <a:bodyPr/>
          <a:lstStyle/>
          <a:p>
            <a:pPr eaLnBrk="1" hangingPunct="1"/>
            <a:r>
              <a:rPr lang="en-GB" dirty="0" smtClean="0"/>
              <a:t>Using real android device</a:t>
            </a:r>
            <a:endParaRPr lang="en-US"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Hardware devices with android application</a:t>
            </a:r>
            <a:endParaRPr lang="en-US" dirty="0"/>
          </a:p>
        </p:txBody>
      </p:sp>
      <p:sp>
        <p:nvSpPr>
          <p:cNvPr id="3" name="Content Placeholder 2"/>
          <p:cNvSpPr>
            <a:spLocks noGrp="1"/>
          </p:cNvSpPr>
          <p:nvPr>
            <p:ph idx="1"/>
          </p:nvPr>
        </p:nvSpPr>
        <p:spPr>
          <a:xfrm>
            <a:off x="457200" y="1609416"/>
            <a:ext cx="7239000" cy="5019984"/>
          </a:xfrm>
        </p:spPr>
        <p:txBody>
          <a:bodyPr>
            <a:normAutofit fontScale="70000" lnSpcReduction="20000"/>
          </a:bodyPr>
          <a:lstStyle/>
          <a:p>
            <a:r>
              <a:rPr lang="en-US" dirty="0" smtClean="0"/>
              <a:t>Your main resource: </a:t>
            </a:r>
            <a:r>
              <a:rPr lang="en-US" dirty="0" smtClean="0">
                <a:hlinkClick r:id="rId3"/>
              </a:rPr>
              <a:t>http://developer.android.com/tools/device.html</a:t>
            </a:r>
            <a:r>
              <a:rPr lang="en-US" dirty="0" smtClean="0"/>
              <a:t> </a:t>
            </a:r>
          </a:p>
          <a:p>
            <a:r>
              <a:rPr lang="en-US" dirty="0" smtClean="0"/>
              <a:t>Declare your application as "</a:t>
            </a:r>
            <a:r>
              <a:rPr lang="en-US" dirty="0" err="1" smtClean="0"/>
              <a:t>debuggable</a:t>
            </a:r>
            <a:r>
              <a:rPr lang="en-US" dirty="0" smtClean="0"/>
              <a:t>" in your Android Manifest. When using Eclipse, you can skip this step, because running your app directly from the Eclipse IDE automatically enables debugging.</a:t>
            </a:r>
          </a:p>
          <a:p>
            <a:r>
              <a:rPr lang="en-US" dirty="0" smtClean="0"/>
              <a:t>In the AndroidManifest.xml file, add </a:t>
            </a:r>
            <a:r>
              <a:rPr lang="en-US" dirty="0" err="1" smtClean="0"/>
              <a:t>android:debuggable</a:t>
            </a:r>
            <a:r>
              <a:rPr lang="en-US" dirty="0" smtClean="0"/>
              <a:t>="true" to the &lt;application&gt; element.</a:t>
            </a:r>
          </a:p>
          <a:p>
            <a:r>
              <a:rPr lang="en-US" b="1" dirty="0" smtClean="0"/>
              <a:t>Note:</a:t>
            </a:r>
            <a:r>
              <a:rPr lang="en-US" dirty="0" smtClean="0"/>
              <a:t> If you manually enable debugging in the manifest file, be sure to disable it before you build for release (your published application should usually </a:t>
            </a:r>
            <a:r>
              <a:rPr lang="en-US" i="1" dirty="0" smtClean="0"/>
              <a:t>not</a:t>
            </a:r>
            <a:r>
              <a:rPr lang="en-US" dirty="0" smtClean="0"/>
              <a:t> be </a:t>
            </a:r>
            <a:r>
              <a:rPr lang="en-US" dirty="0" err="1" smtClean="0"/>
              <a:t>debuggable</a:t>
            </a:r>
            <a:r>
              <a:rPr lang="en-US" dirty="0" smtClean="0"/>
              <a:t>).</a:t>
            </a:r>
          </a:p>
          <a:p>
            <a:r>
              <a:rPr lang="en-US" dirty="0" smtClean="0"/>
              <a:t>Turn on "USB Debugging" on your device. On the device, go to </a:t>
            </a:r>
            <a:r>
              <a:rPr lang="en-US" b="1" dirty="0" smtClean="0"/>
              <a:t>Settings &gt; Applications &gt; Development</a:t>
            </a:r>
            <a:r>
              <a:rPr lang="en-US" dirty="0" smtClean="0"/>
              <a:t> and enable </a:t>
            </a:r>
            <a:r>
              <a:rPr lang="en-US" b="1" dirty="0" smtClean="0"/>
              <a:t>USB debugging</a:t>
            </a:r>
            <a:r>
              <a:rPr lang="en-US" dirty="0" smtClean="0"/>
              <a:t> (on an Android 4.0 device, the setting is located in </a:t>
            </a:r>
            <a:r>
              <a:rPr lang="en-US" b="1" dirty="0" smtClean="0"/>
              <a:t>Settings &gt; Developer options</a:t>
            </a:r>
            <a:r>
              <a:rPr lang="en-US" dirty="0" smtClean="0"/>
              <a:t>).</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Set up your system to detect your device. </a:t>
            </a:r>
          </a:p>
          <a:p>
            <a:pPr lvl="1"/>
            <a:r>
              <a:rPr lang="en-US" dirty="0" smtClean="0"/>
              <a:t>If you're developing on Windows, you need to install a USB driver for </a:t>
            </a:r>
            <a:r>
              <a:rPr lang="en-US" dirty="0" err="1" smtClean="0"/>
              <a:t>adb</a:t>
            </a:r>
            <a:r>
              <a:rPr lang="en-US" dirty="0" smtClean="0"/>
              <a:t>. For an installation guide and links to OEM drivers, see the </a:t>
            </a:r>
            <a:r>
              <a:rPr lang="en-US" dirty="0" smtClean="0">
                <a:hlinkClick r:id="rId2"/>
              </a:rPr>
              <a:t>OEM USB Drivers</a:t>
            </a:r>
            <a:r>
              <a:rPr lang="en-US" dirty="0" smtClean="0"/>
              <a:t> document.</a:t>
            </a:r>
          </a:p>
          <a:p>
            <a:pPr lvl="1"/>
            <a:r>
              <a:rPr lang="en-US" dirty="0" smtClean="0"/>
              <a:t>If you're developing on Mac OS X, it just works. Skip this step.</a:t>
            </a:r>
          </a:p>
          <a:p>
            <a:pPr lvl="1"/>
            <a:r>
              <a:rPr lang="en-US" dirty="0" smtClean="0"/>
              <a:t>If you're developing on </a:t>
            </a:r>
            <a:r>
              <a:rPr lang="en-US" dirty="0" err="1" smtClean="0"/>
              <a:t>Ubuntu</a:t>
            </a:r>
            <a:r>
              <a:rPr lang="en-US" dirty="0" smtClean="0"/>
              <a:t> Linux, you need to add a </a:t>
            </a:r>
            <a:r>
              <a:rPr lang="en-US" dirty="0" err="1" smtClean="0"/>
              <a:t>udev</a:t>
            </a:r>
            <a:r>
              <a:rPr lang="en-US" dirty="0" smtClean="0"/>
              <a:t> rules file that contains a USB configuration for each type of device you want to use for development. In the rules file, each device manufacturer is identified by a unique vendor ID, as specified by the ATTR{</a:t>
            </a:r>
            <a:r>
              <a:rPr lang="en-US" dirty="0" err="1" smtClean="0"/>
              <a:t>idVendor</a:t>
            </a:r>
            <a:r>
              <a:rPr lang="en-US" dirty="0" smtClean="0"/>
              <a:t>} property. For a list of vendor IDs, see </a:t>
            </a:r>
            <a:r>
              <a:rPr lang="en-US" dirty="0" smtClean="0">
                <a:hlinkClick r:id="rId3"/>
              </a:rPr>
              <a:t>USB Vendor IDs</a:t>
            </a:r>
            <a:r>
              <a:rPr lang="en-US" dirty="0" smtClean="0"/>
              <a:t>, below. To set up device detection on </a:t>
            </a:r>
            <a:r>
              <a:rPr lang="en-US" dirty="0" err="1" smtClean="0"/>
              <a:t>Ubuntu</a:t>
            </a:r>
            <a:r>
              <a:rPr lang="en-US" dirty="0" smtClean="0"/>
              <a:t> Linux: </a:t>
            </a:r>
          </a:p>
          <a:p>
            <a:pPr lvl="2"/>
            <a:r>
              <a:rPr lang="en-US" dirty="0" smtClean="0"/>
              <a:t>Log in as root and create this file: /etc/</a:t>
            </a:r>
            <a:r>
              <a:rPr lang="en-US" dirty="0" err="1" smtClean="0"/>
              <a:t>udev</a:t>
            </a:r>
            <a:r>
              <a:rPr lang="en-US" dirty="0" smtClean="0"/>
              <a:t>/</a:t>
            </a:r>
            <a:r>
              <a:rPr lang="en-US" dirty="0" err="1" smtClean="0"/>
              <a:t>rules.d</a:t>
            </a:r>
            <a:r>
              <a:rPr lang="en-US" dirty="0" smtClean="0"/>
              <a:t>/51-android.rules. Use this format to add each vendor to the file:</a:t>
            </a:r>
            <a:br>
              <a:rPr lang="en-US" dirty="0" smtClean="0"/>
            </a:br>
            <a:r>
              <a:rPr lang="en-US" dirty="0" smtClean="0"/>
              <a:t>SUBSYSTEM=="</a:t>
            </a:r>
            <a:r>
              <a:rPr lang="en-US" dirty="0" err="1" smtClean="0"/>
              <a:t>usb</a:t>
            </a:r>
            <a:r>
              <a:rPr lang="en-US" dirty="0" smtClean="0"/>
              <a:t>", ATTR{</a:t>
            </a:r>
            <a:r>
              <a:rPr lang="en-US" dirty="0" err="1" smtClean="0"/>
              <a:t>idVendor</a:t>
            </a:r>
            <a:r>
              <a:rPr lang="en-US" dirty="0" smtClean="0"/>
              <a:t>}=="0bb4", MODE="0666", GROUP="</a:t>
            </a:r>
            <a:r>
              <a:rPr lang="en-US" dirty="0" err="1" smtClean="0"/>
              <a:t>plugdev</a:t>
            </a:r>
            <a:r>
              <a:rPr lang="en-US" dirty="0" smtClean="0"/>
              <a:t>" </a:t>
            </a:r>
            <a:br>
              <a:rPr lang="en-US" dirty="0" smtClean="0"/>
            </a:br>
            <a:r>
              <a:rPr lang="en-US" dirty="0" smtClean="0"/>
              <a:t/>
            </a:r>
            <a:br>
              <a:rPr lang="en-US" dirty="0" smtClean="0"/>
            </a:br>
            <a:r>
              <a:rPr lang="en-US" dirty="0" smtClean="0"/>
              <a:t>In this example, the vendor ID is for HTC. The MODE assignment specifies read/write permissions, and GROUP defines which Unix group owns the device node. </a:t>
            </a:r>
          </a:p>
          <a:p>
            <a:pPr lvl="2"/>
            <a:r>
              <a:rPr lang="en-US" b="1" dirty="0" smtClean="0"/>
              <a:t>Note:</a:t>
            </a:r>
            <a:r>
              <a:rPr lang="en-US" dirty="0" smtClean="0"/>
              <a:t> The rule syntax may vary slightly depending on your environment. Consult the </a:t>
            </a:r>
            <a:r>
              <a:rPr lang="en-US" dirty="0" err="1" smtClean="0"/>
              <a:t>udev</a:t>
            </a:r>
            <a:r>
              <a:rPr lang="en-US" dirty="0" smtClean="0"/>
              <a:t> documentation for your system as needed. For an overview of rule syntax, see this guide to </a:t>
            </a:r>
            <a:r>
              <a:rPr lang="en-US" dirty="0" smtClean="0">
                <a:hlinkClick r:id="rId4"/>
              </a:rPr>
              <a:t>writing </a:t>
            </a:r>
            <a:r>
              <a:rPr lang="en-US" dirty="0" err="1" smtClean="0">
                <a:hlinkClick r:id="rId4"/>
              </a:rPr>
              <a:t>udev</a:t>
            </a:r>
            <a:r>
              <a:rPr lang="en-US" dirty="0" smtClean="0">
                <a:hlinkClick r:id="rId4"/>
              </a:rPr>
              <a:t> rules</a:t>
            </a:r>
            <a:r>
              <a:rPr lang="en-US" dirty="0" smtClean="0"/>
              <a:t>.</a:t>
            </a:r>
          </a:p>
          <a:p>
            <a:pPr lvl="2"/>
            <a:r>
              <a:rPr lang="en-US" dirty="0" smtClean="0"/>
              <a:t>Now execute:</a:t>
            </a:r>
            <a:br>
              <a:rPr lang="en-US" dirty="0" smtClean="0"/>
            </a:br>
            <a:r>
              <a:rPr lang="en-US" dirty="0" err="1" smtClean="0"/>
              <a:t>chmod</a:t>
            </a:r>
            <a:r>
              <a:rPr lang="en-US" dirty="0" smtClean="0"/>
              <a:t> </a:t>
            </a:r>
            <a:r>
              <a:rPr lang="en-US" dirty="0" err="1" smtClean="0"/>
              <a:t>a+r</a:t>
            </a:r>
            <a:r>
              <a:rPr lang="en-US" dirty="0" smtClean="0"/>
              <a:t> /etc/</a:t>
            </a:r>
            <a:r>
              <a:rPr lang="en-US" dirty="0" err="1" smtClean="0"/>
              <a:t>udev</a:t>
            </a:r>
            <a:r>
              <a:rPr lang="en-US" dirty="0" smtClean="0"/>
              <a:t>/</a:t>
            </a:r>
            <a:r>
              <a:rPr lang="en-US" dirty="0" err="1" smtClean="0"/>
              <a:t>rules.d</a:t>
            </a:r>
            <a:r>
              <a:rPr lang="en-US" dirty="0" smtClean="0"/>
              <a:t>/51-android.rules </a:t>
            </a:r>
          </a:p>
          <a:p>
            <a:r>
              <a:rPr lang="en-US" dirty="0" smtClean="0"/>
              <a:t>When plugged in over USB, can verify that your device is connected by executing </a:t>
            </a:r>
            <a:r>
              <a:rPr lang="en-US" dirty="0" err="1" smtClean="0"/>
              <a:t>adb</a:t>
            </a:r>
            <a:r>
              <a:rPr lang="en-US" dirty="0" smtClean="0"/>
              <a:t> devices from your SDK platform-tools/ directory. If connected, you'll see the device name listed as a "device."</a:t>
            </a:r>
          </a:p>
          <a:p>
            <a:r>
              <a:rPr lang="en-US" dirty="0" smtClean="0"/>
              <a:t>If using Eclipse, run or debug your application as usual. You will be presented with a </a:t>
            </a:r>
            <a:r>
              <a:rPr lang="en-US" b="1" dirty="0" smtClean="0"/>
              <a:t>Device Chooser</a:t>
            </a:r>
            <a:r>
              <a:rPr lang="en-US" dirty="0" smtClean="0"/>
              <a:t> dialog that lists the available emulator(s) and connected device(s). Select the device upon which you want to install and run the application.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Nothing – only kidding.</a:t>
            </a:r>
          </a:p>
          <a:p>
            <a:r>
              <a:rPr lang="en-US" dirty="0" smtClean="0"/>
              <a:t>At minimum, you need to have mindset to learn and program to develop apps.</a:t>
            </a:r>
          </a:p>
          <a:p>
            <a:r>
              <a:rPr lang="en-US" dirty="0" smtClean="0"/>
              <a:t>Lot of patience.</a:t>
            </a:r>
          </a:p>
          <a:p>
            <a:r>
              <a:rPr lang="en-US" dirty="0" smtClean="0"/>
              <a:t>Ability to read documentation and APIs.</a:t>
            </a:r>
          </a:p>
          <a:p>
            <a:r>
              <a:rPr lang="en-US" dirty="0" smtClean="0"/>
              <a:t>OOP experience or at minimum some programming experience or knowhow.</a:t>
            </a:r>
          </a:p>
          <a:p>
            <a:r>
              <a:rPr lang="en-US" dirty="0" smtClean="0"/>
              <a:t>Java exp will really help.</a:t>
            </a:r>
          </a:p>
          <a:p>
            <a:r>
              <a:rPr lang="en-US" dirty="0" smtClean="0"/>
              <a:t>If you have nothing that I just mentioned then Good bye – only kidding.</a:t>
            </a:r>
            <a:r>
              <a:rPr lang="en-US" dirty="0" smtClean="0">
                <a:solidFill>
                  <a:srgbClr val="FF0000"/>
                </a:solidFill>
              </a:rPr>
              <a:t> </a:t>
            </a:r>
          </a:p>
          <a:p>
            <a:r>
              <a:rPr lang="en-US" b="1" dirty="0" smtClean="0">
                <a:solidFill>
                  <a:srgbClr val="FF0000"/>
                </a:solidFill>
              </a:rPr>
              <a:t>By the way, Why do you think they created DMV (Driving Motor…….)???</a:t>
            </a:r>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 how you can verify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0" y="2133600"/>
            <a:ext cx="6448425"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forums</a:t>
            </a:r>
            <a:endParaRPr lang="en-US" dirty="0"/>
          </a:p>
        </p:txBody>
      </p:sp>
      <p:sp>
        <p:nvSpPr>
          <p:cNvPr id="3" name="Content Placeholder 2"/>
          <p:cNvSpPr>
            <a:spLocks noGrp="1"/>
          </p:cNvSpPr>
          <p:nvPr>
            <p:ph idx="1"/>
          </p:nvPr>
        </p:nvSpPr>
        <p:spPr>
          <a:xfrm>
            <a:off x="457200" y="1600201"/>
            <a:ext cx="8229600" cy="1295400"/>
          </a:xfrm>
        </p:spPr>
        <p:txBody>
          <a:bodyPr/>
          <a:lstStyle/>
          <a:p>
            <a:r>
              <a:rPr lang="en-US" dirty="0" smtClean="0">
                <a:hlinkClick r:id="rId2"/>
              </a:rPr>
              <a:t>http://stackoverflow.com/questions/7817044/how-to-create-an-avd-for-android-4-0</a:t>
            </a:r>
            <a:r>
              <a:rPr lang="en-US" dirty="0" smtClean="0"/>
              <a:t> </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want you to read this article.</a:t>
            </a:r>
            <a:endParaRPr lang="en-US" dirty="0"/>
          </a:p>
        </p:txBody>
      </p:sp>
      <p:sp>
        <p:nvSpPr>
          <p:cNvPr id="3" name="Content Placeholder 2"/>
          <p:cNvSpPr>
            <a:spLocks noGrp="1"/>
          </p:cNvSpPr>
          <p:nvPr>
            <p:ph idx="1"/>
          </p:nvPr>
        </p:nvSpPr>
        <p:spPr/>
        <p:txBody>
          <a:bodyPr/>
          <a:lstStyle/>
          <a:p>
            <a:r>
              <a:rPr lang="en-US" dirty="0" smtClean="0">
                <a:hlinkClick r:id="rId2"/>
              </a:rPr>
              <a:t>http://www.androidguys.com/2010/05/07/android-apis-spectrum-openness/</a:t>
            </a:r>
            <a:r>
              <a:rPr lang="en-US" dirty="0" smtClean="0"/>
              <a:t> </a:t>
            </a:r>
          </a:p>
          <a:p>
            <a:r>
              <a:rPr lang="en-US" dirty="0" smtClean="0">
                <a:hlinkClick r:id="rId3"/>
              </a:rPr>
              <a:t>http://developer.android.com/reference/android/view/View.OnClickListener.html</a:t>
            </a:r>
            <a:endParaRPr lang="en-US" dirty="0" smtClean="0"/>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these too.</a:t>
            </a:r>
            <a:endParaRPr lang="en-US" dirty="0"/>
          </a:p>
        </p:txBody>
      </p:sp>
      <p:sp>
        <p:nvSpPr>
          <p:cNvPr id="3" name="Content Placeholder 2"/>
          <p:cNvSpPr>
            <a:spLocks noGrp="1"/>
          </p:cNvSpPr>
          <p:nvPr>
            <p:ph idx="1"/>
          </p:nvPr>
        </p:nvSpPr>
        <p:spPr/>
        <p:txBody>
          <a:bodyPr/>
          <a:lstStyle/>
          <a:p>
            <a:r>
              <a:rPr lang="en-US" dirty="0" smtClean="0">
                <a:hlinkClick r:id="rId2"/>
              </a:rPr>
              <a:t>http://mmcneil.com/2012/01/who-really-invented-the-smartphone/</a:t>
            </a:r>
            <a:endParaRPr lang="en-US" dirty="0" smtClean="0"/>
          </a:p>
          <a:p>
            <a:r>
              <a:rPr lang="en-US" dirty="0" smtClean="0">
                <a:hlinkClick r:id="rId3"/>
              </a:rPr>
              <a:t>http://www.petesqbsite.com/sections/express/issue17/modularversusoop.html</a:t>
            </a:r>
            <a:endParaRPr lang="en-US" dirty="0" smtClean="0"/>
          </a:p>
          <a:p>
            <a:r>
              <a:rPr lang="en-US" dirty="0" smtClean="0">
                <a:hlinkClick r:id="rId4"/>
              </a:rPr>
              <a:t>http://onlamp.com/onlamp/2005/09/15/what-is-opensource.html</a:t>
            </a:r>
            <a:endParaRPr lang="en-US" dirty="0" smtClean="0"/>
          </a:p>
          <a:p>
            <a:r>
              <a:rPr lang="en-US" dirty="0" smtClean="0">
                <a:hlinkClick r:id="rId5"/>
              </a:rPr>
              <a:t>http://androidapps.org.ua/androidintro_ipc_intent.html</a:t>
            </a:r>
            <a:endParaRPr lang="en-US" dirty="0" smtClean="0"/>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Essence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can not remember Everything. </a:t>
            </a:r>
          </a:p>
          <a:p>
            <a:r>
              <a:rPr lang="en-US" dirty="0" smtClean="0"/>
              <a:t>You must consult documentation every time.</a:t>
            </a:r>
          </a:p>
          <a:p>
            <a:r>
              <a:rPr lang="en-US" dirty="0" smtClean="0"/>
              <a:t>With time, you will be able to tell and type from your head.</a:t>
            </a:r>
          </a:p>
          <a:p>
            <a:r>
              <a:rPr lang="en-US" dirty="0" smtClean="0"/>
              <a:t>Even I consult documentation each time.</a:t>
            </a:r>
          </a:p>
          <a:p>
            <a:r>
              <a:rPr lang="en-US" dirty="0" smtClean="0"/>
              <a:t>Why to remember if documentation is freely available and made for us.</a:t>
            </a:r>
          </a:p>
          <a:p>
            <a:r>
              <a:rPr lang="en-US" dirty="0" smtClean="0"/>
              <a:t>We just have to learn how to use them.</a:t>
            </a:r>
          </a:p>
          <a:p>
            <a:r>
              <a:rPr lang="en-US" dirty="0" smtClean="0">
                <a:hlinkClick r:id="rId2"/>
              </a:rPr>
              <a:t>http://developer.android.com</a:t>
            </a:r>
            <a:r>
              <a:rPr lang="en-US" dirty="0" smtClean="0"/>
              <a:t>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Believe me or not</a:t>
            </a:r>
            <a:endParaRPr lang="en-US" dirty="0"/>
          </a:p>
        </p:txBody>
      </p:sp>
      <p:sp>
        <p:nvSpPr>
          <p:cNvPr id="3" name="Content Placeholder 2"/>
          <p:cNvSpPr>
            <a:spLocks noGrp="1"/>
          </p:cNvSpPr>
          <p:nvPr>
            <p:ph idx="1"/>
          </p:nvPr>
        </p:nvSpPr>
        <p:spPr/>
        <p:txBody>
          <a:bodyPr/>
          <a:lstStyle/>
          <a:p>
            <a:r>
              <a:rPr lang="en-US" dirty="0" smtClean="0"/>
              <a:t>I got 5 emails few weeks ago in regard to .NET Developer Jobs</a:t>
            </a:r>
          </a:p>
          <a:p>
            <a:r>
              <a:rPr lang="en-US" dirty="0" smtClean="0"/>
              <a:t>2 of them were with Mobile Development as well.</a:t>
            </a:r>
          </a:p>
          <a:p>
            <a:r>
              <a:rPr lang="en-US" dirty="0" smtClean="0"/>
              <a:t>In this tough economy – They are hiring.</a:t>
            </a:r>
          </a:p>
          <a:p>
            <a:r>
              <a:rPr lang="en-US" dirty="0" smtClean="0"/>
              <a:t>Good news for you</a:t>
            </a:r>
          </a:p>
          <a:p>
            <a:r>
              <a:rPr lang="en-US" dirty="0" smtClean="0">
                <a:solidFill>
                  <a:srgbClr val="FF0000"/>
                </a:solidFill>
              </a:rPr>
              <a:t>Can I get dinner treat tonight from all of you for such a great news</a:t>
            </a:r>
            <a:r>
              <a:rPr lang="en-US" dirty="0" smtClean="0"/>
              <a:t>?</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2800" dirty="0" smtClean="0">
                <a:solidFill>
                  <a:srgbClr val="FF0000"/>
                </a:solidFill>
              </a:rPr>
              <a:t>So What You need to do when you miss me so bad until we meet next time</a:t>
            </a:r>
            <a:endParaRPr lang="en-US" sz="28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Stick to </a:t>
            </a:r>
            <a:r>
              <a:rPr lang="en-US" dirty="0" smtClean="0">
                <a:hlinkClick r:id="rId2"/>
              </a:rPr>
              <a:t>http://developer.android.com</a:t>
            </a:r>
            <a:endParaRPr lang="en-US" dirty="0" smtClean="0"/>
          </a:p>
          <a:p>
            <a:r>
              <a:rPr lang="en-US" dirty="0" smtClean="0"/>
              <a:t>Write Just one Program every Sunday.</a:t>
            </a:r>
          </a:p>
          <a:p>
            <a:r>
              <a:rPr lang="en-US" dirty="0" smtClean="0"/>
              <a:t>Introduce some bugs into it.</a:t>
            </a:r>
          </a:p>
          <a:p>
            <a:r>
              <a:rPr lang="en-US" dirty="0" smtClean="0"/>
              <a:t>Search for Bugs.</a:t>
            </a:r>
          </a:p>
          <a:p>
            <a:r>
              <a:rPr lang="en-US" dirty="0" smtClean="0"/>
              <a:t>Find all alternative solutions.</a:t>
            </a:r>
          </a:p>
          <a:p>
            <a:r>
              <a:rPr lang="en-US" dirty="0" smtClean="0"/>
              <a:t>Understand them and document them.</a:t>
            </a:r>
          </a:p>
          <a:p>
            <a:r>
              <a:rPr lang="en-US" dirty="0" smtClean="0"/>
              <a:t>Reading, Reading, Reading Documentation about Frameworks, APIs, etc.</a:t>
            </a:r>
          </a:p>
          <a:p>
            <a:r>
              <a:rPr lang="en-US" dirty="0" smtClean="0"/>
              <a:t>Write one Chapter of Your OWN. Call it “My First Experience with Android in 2012”.</a:t>
            </a:r>
          </a:p>
          <a:p>
            <a:pPr>
              <a:buNone/>
            </a:pP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home work on Christmas eve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http://developer.android.com</a:t>
            </a:r>
            <a:r>
              <a:rPr lang="en-US" dirty="0" smtClean="0"/>
              <a:t> is your website from today.</a:t>
            </a:r>
          </a:p>
          <a:p>
            <a:r>
              <a:rPr lang="en-US" dirty="0" smtClean="0"/>
              <a:t>Read, Read, Read, API documentation.</a:t>
            </a:r>
          </a:p>
          <a:p>
            <a:r>
              <a:rPr lang="en-US" dirty="0" smtClean="0"/>
              <a:t>If haven’t worked in Java, Give little respect to it as well. Get help from Oracle Docs.</a:t>
            </a:r>
          </a:p>
          <a:p>
            <a:r>
              <a:rPr lang="en-US" dirty="0" smtClean="0"/>
              <a:t>Play around with eclipse.</a:t>
            </a:r>
          </a:p>
          <a:p>
            <a:r>
              <a:rPr lang="en-US" dirty="0" smtClean="0"/>
              <a:t>Look into Job Market and Economy and envision how does future of OS looks like and then be creative to develop such apps for businesses to make some money </a:t>
            </a:r>
            <a:r>
              <a:rPr lang="en-US" dirty="0" smtClean="0">
                <a:sym typeface="Wingdings" pitchFamily="2" charset="2"/>
              </a:rPr>
              <a:t></a:t>
            </a:r>
          </a:p>
          <a:p>
            <a:r>
              <a:rPr lang="en-US" dirty="0" smtClean="0">
                <a:sym typeface="Wingdings" pitchFamily="2" charset="2"/>
              </a:rPr>
              <a:t>Then Once you realize that you want to learn Android, then </a:t>
            </a:r>
            <a:r>
              <a:rPr lang="en-US" b="1" dirty="0" smtClean="0">
                <a:solidFill>
                  <a:srgbClr val="FF0000"/>
                </a:solidFill>
                <a:sym typeface="Wingdings" pitchFamily="2" charset="2"/>
              </a:rPr>
              <a:t>start Bugging Dr. Lyon </a:t>
            </a:r>
            <a:r>
              <a:rPr lang="en-US" dirty="0" smtClean="0">
                <a:sym typeface="Wingdings" pitchFamily="2" charset="2"/>
              </a:rPr>
              <a:t>day and night to introduce this course </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smtClean="0"/>
              <a:t>Thanks to Dr. Douglas Lyon for providing me with an opportunity to deliver today’s lecture</a:t>
            </a:r>
          </a:p>
          <a:p>
            <a:r>
              <a:rPr lang="en-US" dirty="0" smtClean="0"/>
              <a:t>Thanks to Professor </a:t>
            </a:r>
            <a:r>
              <a:rPr lang="en-US" b="1" dirty="0" smtClean="0"/>
              <a:t>Barbara </a:t>
            </a:r>
            <a:r>
              <a:rPr lang="en-US" b="1" dirty="0" err="1" smtClean="0"/>
              <a:t>Hecker</a:t>
            </a:r>
            <a:r>
              <a:rPr lang="en-US" b="1" dirty="0" smtClean="0"/>
              <a:t>, PhD </a:t>
            </a:r>
          </a:p>
          <a:p>
            <a:r>
              <a:rPr lang="en-US" dirty="0" smtClean="0"/>
              <a:t>Thanks to </a:t>
            </a:r>
            <a:r>
              <a:rPr lang="en-US" dirty="0" smtClean="0">
                <a:solidFill>
                  <a:srgbClr val="000000"/>
                </a:solidFill>
              </a:rPr>
              <a:t>Chris Murphy</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cdmurphy@cis.upenn.edu</a:t>
            </a:r>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2209800"/>
          </a:xfrm>
        </p:spPr>
        <p:txBody>
          <a:bodyPr/>
          <a:lstStyle/>
          <a:p>
            <a:r>
              <a:rPr lang="en-US" dirty="0" smtClean="0">
                <a:solidFill>
                  <a:srgbClr val="FF0000"/>
                </a:solidFill>
              </a:rPr>
              <a:t>NO Difficult Questions, Please </a:t>
            </a:r>
            <a:r>
              <a:rPr lang="en-US" dirty="0" smtClean="0">
                <a:solidFill>
                  <a:srgbClr val="FF0000"/>
                </a:solidFill>
                <a:sym typeface="Wingdings" pitchFamily="2" charset="2"/>
              </a:rPr>
              <a:t></a:t>
            </a:r>
          </a:p>
          <a:p>
            <a:r>
              <a:rPr lang="en-US" dirty="0" smtClean="0">
                <a:sym typeface="Wingdings" pitchFamily="2" charset="2"/>
              </a:rPr>
              <a:t>Since </a:t>
            </a:r>
            <a:r>
              <a:rPr lang="en-US" dirty="0" smtClean="0">
                <a:sym typeface="Wingdings" pitchFamily="2" charset="2"/>
              </a:rPr>
              <a:t>no all </a:t>
            </a:r>
            <a:r>
              <a:rPr lang="en-US" dirty="0" smtClean="0">
                <a:sym typeface="Wingdings" pitchFamily="2" charset="2"/>
              </a:rPr>
              <a:t>questions can be answered, or scientist would have answered why water </a:t>
            </a:r>
            <a:r>
              <a:rPr lang="en-US" dirty="0" smtClean="0"/>
              <a:t>in Lake Hillier in Western Australia is </a:t>
            </a:r>
            <a:r>
              <a:rPr lang="en-US" dirty="0" smtClean="0"/>
              <a:t>pink?</a:t>
            </a:r>
            <a:endParaRPr lang="en-US" dirty="0"/>
          </a:p>
        </p:txBody>
      </p:sp>
      <p:pic>
        <p:nvPicPr>
          <p:cNvPr id="99330" name="Picture 2" descr="http://img4.catalog.photos.msn.com/Image.aspx?uuid=9f3e9c05-7879-4c97-a338-d71fb3676a4c&amp;w=628&amp;h=498&amp;so=2"/>
          <p:cNvPicPr>
            <a:picLocks noChangeAspect="1" noChangeArrowheads="1"/>
          </p:cNvPicPr>
          <p:nvPr/>
        </p:nvPicPr>
        <p:blipFill>
          <a:blip r:embed="rId2" cstate="print"/>
          <a:srcRect/>
          <a:stretch>
            <a:fillRect/>
          </a:stretch>
        </p:blipFill>
        <p:spPr bwMode="auto">
          <a:xfrm>
            <a:off x="4953000" y="2438400"/>
            <a:ext cx="3829050" cy="42862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and Software </a:t>
            </a:r>
            <a:r>
              <a:rPr lang="en-US" dirty="0" err="1" smtClean="0"/>
              <a:t>Req</a:t>
            </a:r>
            <a:endParaRPr lang="en-US" dirty="0"/>
          </a:p>
        </p:txBody>
      </p:sp>
      <p:sp>
        <p:nvSpPr>
          <p:cNvPr id="3" name="Content Placeholder 2"/>
          <p:cNvSpPr>
            <a:spLocks noGrp="1"/>
          </p:cNvSpPr>
          <p:nvPr>
            <p:ph idx="1"/>
          </p:nvPr>
        </p:nvSpPr>
        <p:spPr/>
        <p:txBody>
          <a:bodyPr/>
          <a:lstStyle/>
          <a:p>
            <a:r>
              <a:rPr lang="en-US" dirty="0" smtClean="0"/>
              <a:t>Windows Machine or Mac Machine.</a:t>
            </a:r>
          </a:p>
          <a:p>
            <a:r>
              <a:rPr lang="en-US" dirty="0" smtClean="0"/>
              <a:t>JDK</a:t>
            </a:r>
          </a:p>
          <a:p>
            <a:r>
              <a:rPr lang="en-US" dirty="0" smtClean="0"/>
              <a:t>ADK</a:t>
            </a:r>
          </a:p>
          <a:p>
            <a:r>
              <a:rPr lang="en-US" dirty="0" smtClean="0"/>
              <a:t>Eclipse</a:t>
            </a:r>
          </a:p>
          <a:p>
            <a:r>
              <a:rPr lang="en-US" dirty="0" smtClean="0"/>
              <a:t>Android </a:t>
            </a:r>
            <a:r>
              <a:rPr lang="en-US" dirty="0" err="1" smtClean="0"/>
              <a:t>plugin</a:t>
            </a:r>
            <a:r>
              <a:rPr lang="en-US" dirty="0" smtClean="0"/>
              <a:t>.</a:t>
            </a:r>
          </a:p>
          <a:p>
            <a:r>
              <a:rPr lang="en-US" dirty="0" smtClean="0">
                <a:solidFill>
                  <a:srgbClr val="FF0000"/>
                </a:solidFill>
              </a:rPr>
              <a:t>By the way, how much do you think it will cost you to get all those software???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those </a:t>
            </a:r>
            <a:r>
              <a:rPr lang="en-US" dirty="0" err="1" smtClean="0"/>
              <a:t>softwares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I let you figure this out, even though I could tell you.</a:t>
            </a:r>
          </a:p>
          <a:p>
            <a:r>
              <a:rPr lang="en-US" dirty="0" smtClean="0"/>
              <a:t>OK- here is one of these</a:t>
            </a:r>
          </a:p>
          <a:p>
            <a:r>
              <a:rPr lang="en-US" dirty="0" smtClean="0"/>
              <a:t>Download Eclipse from </a:t>
            </a:r>
            <a:r>
              <a:rPr lang="en-US" dirty="0" smtClean="0">
                <a:hlinkClick r:id="rId2"/>
              </a:rPr>
              <a:t>http://www.eclipse.org</a:t>
            </a:r>
            <a:r>
              <a:rPr lang="en-US" dirty="0" smtClean="0"/>
              <a:t> </a:t>
            </a:r>
          </a:p>
          <a:p>
            <a:r>
              <a:rPr lang="en-US" dirty="0" smtClean="0"/>
              <a:t>So let’s be clear, Your Assignment # 0.1 is setup your machines. This assignment will weight 90 % of your grades –</a:t>
            </a:r>
            <a:r>
              <a:rPr lang="en-US" dirty="0" err="1" smtClean="0"/>
              <a:t>hehehehe</a:t>
            </a:r>
            <a:r>
              <a:rPr lang="en-US" dirty="0" smtClean="0"/>
              <a:t>- You wish!!!</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see what are those all software pieces about.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Android SDK </a:t>
            </a:r>
            <a:r>
              <a:rPr lang="en-US" dirty="0" smtClean="0"/>
              <a:t>– You would need that to use the APIs written for Android development.</a:t>
            </a:r>
          </a:p>
          <a:p>
            <a:r>
              <a:rPr lang="en-US" dirty="0" smtClean="0">
                <a:solidFill>
                  <a:srgbClr val="FF0000"/>
                </a:solidFill>
              </a:rPr>
              <a:t>Java SDK </a:t>
            </a:r>
            <a:r>
              <a:rPr lang="en-US" dirty="0" smtClean="0"/>
              <a:t>– you would need this to be able to write this in java code.</a:t>
            </a:r>
          </a:p>
          <a:p>
            <a:r>
              <a:rPr lang="en-US" dirty="0" smtClean="0">
                <a:solidFill>
                  <a:srgbClr val="FF0000"/>
                </a:solidFill>
              </a:rPr>
              <a:t>Eclipse</a:t>
            </a:r>
            <a:r>
              <a:rPr lang="en-US" dirty="0" smtClean="0"/>
              <a:t> – You don’t need this if you don’t want to use this. However, this is highly recommended and known IDE to develop and test, debug your code. </a:t>
            </a:r>
          </a:p>
          <a:p>
            <a:r>
              <a:rPr lang="en-US" dirty="0" smtClean="0">
                <a:solidFill>
                  <a:srgbClr val="FF0000"/>
                </a:solidFill>
              </a:rPr>
              <a:t>ADT toolkit </a:t>
            </a:r>
            <a:r>
              <a:rPr lang="en-US" dirty="0" smtClean="0"/>
              <a:t>– so Eclipse knows that you like to develop for Android and it allows you to do so with help of it and more.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Advice to get started</a:t>
            </a:r>
            <a:endParaRPr lang="en-US" dirty="0"/>
          </a:p>
        </p:txBody>
      </p:sp>
      <p:sp>
        <p:nvSpPr>
          <p:cNvPr id="3" name="Content Placeholder 2"/>
          <p:cNvSpPr>
            <a:spLocks noGrp="1"/>
          </p:cNvSpPr>
          <p:nvPr>
            <p:ph idx="1"/>
          </p:nvPr>
        </p:nvSpPr>
        <p:spPr/>
        <p:txBody>
          <a:bodyPr/>
          <a:lstStyle/>
          <a:p>
            <a:r>
              <a:rPr lang="en-US" dirty="0" smtClean="0"/>
              <a:t>Try to run few basic Java programs and use your OOP concepts (C++ and .NET </a:t>
            </a:r>
            <a:r>
              <a:rPr lang="en-US" dirty="0" err="1" smtClean="0"/>
              <a:t>langs</a:t>
            </a:r>
            <a:r>
              <a:rPr lang="en-US" dirty="0" smtClean="0"/>
              <a:t>, etc)</a:t>
            </a:r>
          </a:p>
          <a:p>
            <a:r>
              <a:rPr lang="en-US" dirty="0" smtClean="0"/>
              <a:t>Download JDK on your machines</a:t>
            </a:r>
          </a:p>
          <a:p>
            <a:r>
              <a:rPr lang="en-US" dirty="0" smtClean="0"/>
              <a:t>Download IDE to make your life easy</a:t>
            </a:r>
          </a:p>
          <a:p>
            <a:r>
              <a:rPr lang="en-US" dirty="0" smtClean="0"/>
              <a:t>Start writing</a:t>
            </a:r>
          </a:p>
          <a:p>
            <a:r>
              <a:rPr lang="en-US" dirty="0" smtClean="0"/>
              <a:t>Best documentation is from Oracle – who owns Java (not you </a:t>
            </a:r>
            <a:r>
              <a:rPr lang="en-US" dirty="0" smtClean="0">
                <a:sym typeface="Wingdings" pitchFamily="2" charset="2"/>
              </a:rPr>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0" y="273514"/>
            <a:ext cx="9144000"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smtClean="0"/>
              <a:t>What Should Students Already Know?</a:t>
            </a:r>
          </a:p>
        </p:txBody>
      </p:sp>
      <p:sp>
        <p:nvSpPr>
          <p:cNvPr id="13315" name="Rectangle 2"/>
          <p:cNvSpPr>
            <a:spLocks noGrp="1" noChangeArrowheads="1"/>
          </p:cNvSpPr>
          <p:nvPr>
            <p:ph type="body" idx="1"/>
          </p:nvPr>
        </p:nvSpPr>
        <p:spPr>
          <a:xfrm>
            <a:off x="456697" y="1605095"/>
            <a:ext cx="8687304" cy="4525935"/>
          </a:xfrm>
        </p:spPr>
        <p:txBody>
          <a:bodyPr>
            <a:normAutofit lnSpcReduction="10000"/>
          </a:bodyPr>
          <a:lstStyle/>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Java!</a:t>
            </a:r>
          </a:p>
          <a:p>
            <a:pPr marL="1342248" lvl="1" indent="-512704">
              <a:buFont typeface="Times New Roman" pitchFamily="16" charset="0"/>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inheritance, method overriding</a:t>
            </a:r>
          </a:p>
          <a:p>
            <a:pPr marL="1342248" lvl="1" indent="-512704">
              <a:buFont typeface="Times New Roman" pitchFamily="16" charset="0"/>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interfaces, casting</a:t>
            </a:r>
          </a:p>
          <a:p>
            <a:pPr marL="1342248" lvl="1" indent="-512704">
              <a:buFont typeface="Times New Roman" pitchFamily="16" charset="0"/>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exceptions</a:t>
            </a:r>
          </a:p>
          <a:p>
            <a:pPr marL="1342248" lvl="1" indent="-512704">
              <a:buFont typeface="Times New Roman" pitchFamily="16" charset="0"/>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debugging</a:t>
            </a:r>
          </a:p>
          <a:p>
            <a:pPr marL="1342248" lvl="1" indent="-512704">
              <a:buFont typeface="Times New Roman" pitchFamily="16" charset="0"/>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reading API documentation</a:t>
            </a:r>
          </a:p>
          <a:p>
            <a:pPr marL="1342248" lvl="1" indent="-512704">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Eclipse</a:t>
            </a:r>
          </a:p>
          <a:p>
            <a:pPr marL="1342248" lvl="1" indent="-512704">
              <a:buFont typeface="Times New Roman" pitchFamily="16" charset="0"/>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easy to pick up quickly, though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lnSpcReduction="10000"/>
          </a:bodyPr>
          <a:lstStyle/>
          <a:p>
            <a:r>
              <a:rPr lang="en-US" dirty="0" smtClean="0"/>
              <a:t>My name happens to be </a:t>
            </a:r>
            <a:r>
              <a:rPr lang="en-US" dirty="0" err="1" smtClean="0"/>
              <a:t>Fahim</a:t>
            </a:r>
            <a:r>
              <a:rPr lang="en-US" dirty="0" smtClean="0"/>
              <a:t> </a:t>
            </a:r>
            <a:r>
              <a:rPr lang="en-US" dirty="0" err="1" smtClean="0"/>
              <a:t>Uddin</a:t>
            </a:r>
            <a:r>
              <a:rPr lang="en-US" dirty="0" smtClean="0"/>
              <a:t>. You don’t like it, blame my parents. </a:t>
            </a:r>
            <a:r>
              <a:rPr lang="en-US" dirty="0" smtClean="0">
                <a:sym typeface="Wingdings" pitchFamily="2" charset="2"/>
              </a:rPr>
              <a:t></a:t>
            </a:r>
            <a:endParaRPr lang="en-US" dirty="0" smtClean="0"/>
          </a:p>
          <a:p>
            <a:r>
              <a:rPr lang="en-US" dirty="0" smtClean="0"/>
              <a:t>Website – </a:t>
            </a:r>
            <a:r>
              <a:rPr lang="en-US" dirty="0" smtClean="0">
                <a:hlinkClick r:id="rId2"/>
              </a:rPr>
              <a:t>http://fahim.cooperativecorner.com</a:t>
            </a:r>
            <a:endParaRPr lang="en-US" dirty="0" smtClean="0"/>
          </a:p>
          <a:p>
            <a:r>
              <a:rPr lang="en-US" dirty="0" smtClean="0"/>
              <a:t>Email – </a:t>
            </a:r>
            <a:r>
              <a:rPr lang="en-US" dirty="0" smtClean="0">
                <a:hlinkClick r:id="rId3"/>
              </a:rPr>
              <a:t>email@fahim.cooperativecorner.com</a:t>
            </a:r>
            <a:endParaRPr lang="en-US" dirty="0" smtClean="0"/>
          </a:p>
          <a:p>
            <a:r>
              <a:rPr lang="en-US" dirty="0" smtClean="0"/>
              <a:t>Graduated : in 2004 from UB with EE Degree</a:t>
            </a:r>
          </a:p>
          <a:p>
            <a:r>
              <a:rPr lang="en-US" dirty="0" smtClean="0"/>
              <a:t>Working in IT for City </a:t>
            </a:r>
            <a:r>
              <a:rPr lang="en-US" dirty="0" err="1" smtClean="0"/>
              <a:t>Govt</a:t>
            </a:r>
            <a:r>
              <a:rPr lang="en-US" dirty="0" smtClean="0"/>
              <a:t>: Since 2007</a:t>
            </a:r>
          </a:p>
          <a:p>
            <a:r>
              <a:rPr lang="en-US" dirty="0" smtClean="0"/>
              <a:t>.NET Developer: From 2005 to 2007</a:t>
            </a:r>
          </a:p>
          <a:p>
            <a:r>
              <a:rPr lang="en-US" dirty="0" smtClean="0"/>
              <a:t>Student: PhD in progress.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0" y="273514"/>
            <a:ext cx="9144000"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smtClean="0"/>
              <a:t>Do I Need Phones?</a:t>
            </a:r>
          </a:p>
        </p:txBody>
      </p:sp>
      <p:sp>
        <p:nvSpPr>
          <p:cNvPr id="14339" name="Rectangle 2"/>
          <p:cNvSpPr>
            <a:spLocks noGrp="1" noChangeArrowheads="1"/>
          </p:cNvSpPr>
          <p:nvPr>
            <p:ph type="body" idx="1"/>
          </p:nvPr>
        </p:nvSpPr>
        <p:spPr>
          <a:xfrm>
            <a:off x="456697" y="1605095"/>
            <a:ext cx="8687304" cy="4525935"/>
          </a:xfrm>
        </p:spPr>
        <p:txBody>
          <a:bodyPr/>
          <a:lstStyle/>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The emulator that is part of the Android toolset for Eclipse is quite good (though a bit slow)</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You may be able to get free “developer phones” from Google</a:t>
            </a:r>
          </a:p>
        </p:txBody>
      </p:sp>
      <p:pic>
        <p:nvPicPr>
          <p:cNvPr id="14340" name="Picture 3"/>
          <p:cNvPicPr>
            <a:picLocks noChangeAspect="1" noChangeArrowheads="1"/>
          </p:cNvPicPr>
          <p:nvPr/>
        </p:nvPicPr>
        <p:blipFill>
          <a:blip r:embed="rId3" cstate="print"/>
          <a:srcRect/>
          <a:stretch>
            <a:fillRect/>
          </a:stretch>
        </p:blipFill>
        <p:spPr bwMode="auto">
          <a:xfrm>
            <a:off x="315509" y="4560484"/>
            <a:ext cx="1815258" cy="2072947"/>
          </a:xfrm>
          <a:prstGeom prst="rect">
            <a:avLst/>
          </a:prstGeom>
          <a:noFill/>
          <a:ln w="9525">
            <a:noFill/>
            <a:round/>
            <a:headEnd/>
            <a:tailEnd/>
          </a:ln>
        </p:spPr>
      </p:pic>
      <p:pic>
        <p:nvPicPr>
          <p:cNvPr id="14341" name="Picture 4"/>
          <p:cNvPicPr>
            <a:picLocks noChangeAspect="1" noChangeArrowheads="1"/>
          </p:cNvPicPr>
          <p:nvPr/>
        </p:nvPicPr>
        <p:blipFill>
          <a:blip r:embed="rId4" cstate="print"/>
          <a:srcRect/>
          <a:stretch>
            <a:fillRect/>
          </a:stretch>
        </p:blipFill>
        <p:spPr bwMode="auto">
          <a:xfrm>
            <a:off x="2130767" y="4560484"/>
            <a:ext cx="1867122" cy="1996652"/>
          </a:xfrm>
          <a:prstGeom prst="rect">
            <a:avLst/>
          </a:prstGeom>
          <a:noFill/>
          <a:ln w="9525">
            <a:noFill/>
            <a:round/>
            <a:headEnd/>
            <a:tailEnd/>
          </a:ln>
        </p:spPr>
      </p:pic>
      <p:pic>
        <p:nvPicPr>
          <p:cNvPr id="14342" name="Picture 5"/>
          <p:cNvPicPr>
            <a:picLocks noChangeAspect="1" noChangeArrowheads="1"/>
          </p:cNvPicPr>
          <p:nvPr/>
        </p:nvPicPr>
        <p:blipFill>
          <a:blip r:embed="rId5" cstate="print"/>
          <a:srcRect/>
          <a:stretch>
            <a:fillRect/>
          </a:stretch>
        </p:blipFill>
        <p:spPr bwMode="auto">
          <a:xfrm>
            <a:off x="4084330" y="4715955"/>
            <a:ext cx="2195597" cy="1710181"/>
          </a:xfrm>
          <a:prstGeom prst="rect">
            <a:avLst/>
          </a:prstGeom>
          <a:noFill/>
          <a:ln w="9525">
            <a:noFill/>
            <a:round/>
            <a:headEnd/>
            <a:tailEnd/>
          </a:ln>
        </p:spPr>
      </p:pic>
      <p:pic>
        <p:nvPicPr>
          <p:cNvPr id="14343" name="Picture 6"/>
          <p:cNvPicPr>
            <a:picLocks noChangeAspect="1" noChangeArrowheads="1"/>
          </p:cNvPicPr>
          <p:nvPr/>
        </p:nvPicPr>
        <p:blipFill>
          <a:blip r:embed="rId6" cstate="print"/>
          <a:srcRect/>
          <a:stretch>
            <a:fillRect/>
          </a:stretch>
        </p:blipFill>
        <p:spPr bwMode="auto">
          <a:xfrm>
            <a:off x="6638656" y="4750504"/>
            <a:ext cx="2238818" cy="167563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0" y="273514"/>
            <a:ext cx="9144000"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smtClean="0"/>
              <a:t>Online Resources</a:t>
            </a:r>
          </a:p>
        </p:txBody>
      </p:sp>
      <p:sp>
        <p:nvSpPr>
          <p:cNvPr id="15363" name="Rectangle 2"/>
          <p:cNvSpPr>
            <a:spLocks noGrp="1" noChangeArrowheads="1"/>
          </p:cNvSpPr>
          <p:nvPr>
            <p:ph type="body" idx="1"/>
          </p:nvPr>
        </p:nvSpPr>
        <p:spPr>
          <a:xfrm>
            <a:off x="456697" y="1605095"/>
            <a:ext cx="8687304" cy="4525935"/>
          </a:xfrm>
        </p:spPr>
        <p:txBody>
          <a:bodyPr/>
          <a:lstStyle/>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developer.android.com</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code.google.com/p/apps-for-android/</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stackoverflow.com</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videos from Google I/O conferences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0" y="273514"/>
            <a:ext cx="9128152" cy="1144440"/>
          </a:xfrm>
        </p:spPr>
        <p:txBody>
          <a:bodyPr tIns="35272"/>
          <a:lstStyle/>
          <a:p>
            <a:pPr>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537387" algn="l"/>
              </a:tabLst>
            </a:pPr>
            <a:r>
              <a:rPr lang="en-US" dirty="0" smtClean="0"/>
              <a:t>1. Set Up Your Android Environment</a:t>
            </a:r>
          </a:p>
        </p:txBody>
      </p:sp>
      <p:sp>
        <p:nvSpPr>
          <p:cNvPr id="18435" name="Rectangle 2"/>
          <p:cNvSpPr>
            <a:spLocks noGrp="1" noChangeArrowheads="1"/>
          </p:cNvSpPr>
          <p:nvPr>
            <p:ph type="body" idx="1"/>
          </p:nvPr>
        </p:nvSpPr>
        <p:spPr>
          <a:xfrm>
            <a:off x="456697" y="1605095"/>
            <a:ext cx="8687304" cy="4525935"/>
          </a:xfrm>
        </p:spPr>
        <p:txBody>
          <a:bodyPr>
            <a:normAutofit/>
          </a:bodyPr>
          <a:lstStyle/>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http://developer.android.com/sdk</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Install Eclipse</a:t>
            </a:r>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Install Android SDK (Android libraries)</a:t>
            </a:r>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Install ADT </a:t>
            </a:r>
            <a:r>
              <a:rPr lang="en-US" dirty="0" err="1" smtClean="0"/>
              <a:t>plugin</a:t>
            </a:r>
            <a:r>
              <a:rPr lang="en-US" dirty="0" smtClean="0"/>
              <a:t> (Android development tools)</a:t>
            </a:r>
          </a:p>
          <a:p>
            <a:pPr marL="385968" indent="-290916">
              <a:buSzPct val="45000"/>
              <a:buNone/>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r>
              <a:rPr lang="en-US" dirty="0" smtClean="0"/>
              <a:t>Create AVD (Android virtual device)</a:t>
            </a:r>
          </a:p>
          <a:p>
            <a:pPr marL="385968" indent="-290916">
              <a:buSzPct val="45000"/>
              <a:buFont typeface="Wingdings" charset="2"/>
              <a:buChar char=""/>
              <a:tabLst>
                <a:tab pos="385968" algn="l"/>
                <a:tab pos="488221" algn="l"/>
                <a:tab pos="902993" algn="l"/>
                <a:tab pos="1317765" algn="l"/>
                <a:tab pos="1732537" algn="l"/>
                <a:tab pos="2147309" algn="l"/>
                <a:tab pos="2562081" algn="l"/>
                <a:tab pos="2976853" algn="l"/>
                <a:tab pos="3391624" algn="l"/>
                <a:tab pos="3806396" algn="l"/>
                <a:tab pos="4221168" algn="l"/>
                <a:tab pos="4635940" algn="l"/>
                <a:tab pos="5050712" algn="l"/>
                <a:tab pos="5465484" algn="l"/>
                <a:tab pos="5880255" algn="l"/>
                <a:tab pos="6295027" algn="l"/>
                <a:tab pos="6709799" algn="l"/>
                <a:tab pos="7124571" algn="l"/>
                <a:tab pos="7539343" algn="l"/>
                <a:tab pos="7954115" algn="l"/>
                <a:tab pos="8368886" algn="l"/>
                <a:tab pos="8537387" algn="l"/>
              </a:tabLst>
            </a:pPr>
            <a:endParaRPr 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Vs Open Source Software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Open source is a development methodology; free software is a social movement.</a:t>
            </a:r>
          </a:p>
          <a:p>
            <a:r>
              <a:rPr lang="en-US" dirty="0" smtClean="0">
                <a:hlinkClick r:id="rId2"/>
              </a:rPr>
              <a:t>http://opensource.org/docs/osd</a:t>
            </a:r>
            <a:endParaRPr lang="en-US" dirty="0" smtClean="0"/>
          </a:p>
          <a:p>
            <a:r>
              <a:rPr lang="en-US" dirty="0" smtClean="0">
                <a:hlinkClick r:id="rId3"/>
              </a:rPr>
              <a:t>http://www.gnu.org/philosophy/free-sw.html</a:t>
            </a:r>
            <a:endParaRPr lang="en-US" dirty="0" smtClean="0"/>
          </a:p>
          <a:p>
            <a:r>
              <a:rPr lang="en-US" dirty="0" smtClean="0"/>
              <a:t>A program is free software if the program's users have the four essential freedoms: </a:t>
            </a:r>
          </a:p>
          <a:p>
            <a:pPr marL="514350" indent="-514350">
              <a:buFont typeface="+mj-lt"/>
              <a:buAutoNum type="arabicPeriod"/>
            </a:pPr>
            <a:r>
              <a:rPr lang="en-US" dirty="0" smtClean="0"/>
              <a:t>The freedom to run the program, for any purpose (freedom 0).</a:t>
            </a:r>
          </a:p>
          <a:p>
            <a:pPr marL="514350" indent="-514350">
              <a:buFont typeface="+mj-lt"/>
              <a:buAutoNum type="arabicPeriod"/>
            </a:pPr>
            <a:r>
              <a:rPr lang="en-US" dirty="0" smtClean="0"/>
              <a:t>The freedom to study how the program works, and change it so it does your computing as you wish (freedom 1). Access to the source code is a precondition for this. </a:t>
            </a:r>
          </a:p>
          <a:p>
            <a:pPr marL="514350" indent="-514350">
              <a:buFont typeface="+mj-lt"/>
              <a:buAutoNum type="arabicPeriod"/>
            </a:pPr>
            <a:r>
              <a:rPr lang="en-US" dirty="0" smtClean="0"/>
              <a:t>The freedom to redistribute copies so you can help your neighbor (freedom 2). </a:t>
            </a:r>
          </a:p>
          <a:p>
            <a:pPr marL="514350" indent="-514350">
              <a:buFont typeface="+mj-lt"/>
              <a:buAutoNum type="arabicPeriod"/>
            </a:pPr>
            <a:r>
              <a:rPr lang="en-US" dirty="0" smtClean="0"/>
              <a:t>The freedom to distribute copies of your modified versions to others (freedom 3). By doing this you can give the whole community a chance to benefit from your changes. Access to the source code is a precondition for this.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http://c2.com/cgi/wiki?FreeSoftwareVsOpenSource</a:t>
            </a:r>
            <a:r>
              <a:rPr lang="en-US" dirty="0" smtClean="0"/>
              <a:t> </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There is an ideological difference between the proponents of the terms "Free Software" and "Open Source". </a:t>
            </a:r>
          </a:p>
          <a:p>
            <a:r>
              <a:rPr lang="en-US" dirty="0" smtClean="0"/>
              <a:t>The term </a:t>
            </a:r>
            <a:r>
              <a:rPr lang="en-US" dirty="0" err="1" smtClean="0">
                <a:hlinkClick r:id="rId3"/>
              </a:rPr>
              <a:t>FreeSoftware</a:t>
            </a:r>
            <a:r>
              <a:rPr lang="en-US" dirty="0" smtClean="0"/>
              <a:t> was introduced in the early 1980's by the movement we now know as the </a:t>
            </a:r>
            <a:r>
              <a:rPr lang="en-US" dirty="0" err="1" smtClean="0">
                <a:hlinkClick r:id="rId4"/>
              </a:rPr>
              <a:t>FreeSoftwareFoundation</a:t>
            </a:r>
            <a:r>
              <a:rPr lang="en-US" dirty="0" smtClean="0"/>
              <a:t>. </a:t>
            </a:r>
            <a:r>
              <a:rPr lang="en-US" dirty="0" err="1" smtClean="0">
                <a:hlinkClick r:id="rId5"/>
              </a:rPr>
              <a:t>RichardStallman</a:t>
            </a:r>
            <a:r>
              <a:rPr lang="en-US" dirty="0" smtClean="0"/>
              <a:t> and others wanted to avoid the potential </a:t>
            </a:r>
            <a:r>
              <a:rPr lang="en-US" dirty="0" err="1" smtClean="0"/>
              <a:t>MoralDilemma</a:t>
            </a:r>
            <a:r>
              <a:rPr lang="en-US" dirty="0" smtClean="0">
                <a:hlinkClick r:id="rId6"/>
              </a:rPr>
              <a:t>?</a:t>
            </a:r>
            <a:r>
              <a:rPr lang="en-US" dirty="0" smtClean="0"/>
              <a:t> of either denying his </a:t>
            </a:r>
            <a:r>
              <a:rPr lang="en-US" dirty="0" err="1" smtClean="0"/>
              <a:t>neighbour</a:t>
            </a:r>
            <a:r>
              <a:rPr lang="en-US" dirty="0" smtClean="0"/>
              <a:t> a copy (of software and/or source code), or breaking either copyright or </a:t>
            </a:r>
            <a:r>
              <a:rPr lang="en-US" dirty="0" err="1" smtClean="0">
                <a:hlinkClick r:id="rId7"/>
              </a:rPr>
              <a:t>NonDisclosureAgreement</a:t>
            </a:r>
            <a:r>
              <a:rPr lang="en-US" dirty="0" smtClean="0"/>
              <a:t>. To </a:t>
            </a:r>
            <a:r>
              <a:rPr lang="en-US" dirty="0" err="1" smtClean="0"/>
              <a:t>achive</a:t>
            </a:r>
            <a:r>
              <a:rPr lang="en-US" dirty="0" smtClean="0"/>
              <a:t> this goal he started the </a:t>
            </a:r>
            <a:r>
              <a:rPr lang="en-US" dirty="0" err="1" smtClean="0">
                <a:hlinkClick r:id="rId8"/>
              </a:rPr>
              <a:t>GnuProject</a:t>
            </a:r>
            <a:r>
              <a:rPr lang="en-US" dirty="0" smtClean="0"/>
              <a:t>, and a definition for </a:t>
            </a:r>
            <a:r>
              <a:rPr lang="en-US" dirty="0" err="1" smtClean="0">
                <a:hlinkClick r:id="rId3"/>
              </a:rPr>
              <a:t>FreeSoftware</a:t>
            </a:r>
            <a:r>
              <a:rPr lang="en-US" dirty="0" smtClean="0"/>
              <a:t> was crafted. Thus, the definition of </a:t>
            </a:r>
            <a:r>
              <a:rPr lang="en-US" dirty="0" err="1" smtClean="0">
                <a:hlinkClick r:id="rId3"/>
              </a:rPr>
              <a:t>FreeSoftware</a:t>
            </a:r>
            <a:r>
              <a:rPr lang="en-US" dirty="0" smtClean="0"/>
              <a:t> is focused on the freedom to share with your neighbor. </a:t>
            </a:r>
          </a:p>
          <a:p>
            <a:r>
              <a:rPr lang="en-US" dirty="0" smtClean="0"/>
              <a:t>The term </a:t>
            </a:r>
            <a:r>
              <a:rPr lang="en-US" dirty="0" err="1" smtClean="0">
                <a:hlinkClick r:id="rId9"/>
              </a:rPr>
              <a:t>OpenSource</a:t>
            </a:r>
            <a:r>
              <a:rPr lang="en-US" dirty="0" smtClean="0"/>
              <a:t> was later introduced by another community including ESR, is more or less indifferent to moral issues concerning software sharing. The </a:t>
            </a:r>
            <a:r>
              <a:rPr lang="en-US" dirty="0" err="1" smtClean="0">
                <a:hlinkClick r:id="rId9"/>
              </a:rPr>
              <a:t>OpenSource</a:t>
            </a:r>
            <a:r>
              <a:rPr lang="en-US" dirty="0" smtClean="0"/>
              <a:t> movement argues that developing software using the "bazaar" philosophy (as described in </a:t>
            </a:r>
            <a:r>
              <a:rPr lang="en-US" dirty="0" err="1" smtClean="0">
                <a:hlinkClick r:id="rId10"/>
              </a:rPr>
              <a:t>TheCathedralAndTheBazaar</a:t>
            </a:r>
            <a:r>
              <a:rPr lang="en-US" dirty="0" smtClean="0"/>
              <a:t>) is superior. Hence the definition of </a:t>
            </a:r>
            <a:r>
              <a:rPr lang="en-US" dirty="0" err="1" smtClean="0">
                <a:hlinkClick r:id="rId9"/>
              </a:rPr>
              <a:t>OpenSource</a:t>
            </a:r>
            <a:r>
              <a:rPr lang="en-US" dirty="0" smtClean="0"/>
              <a:t> is focused on effective development using the bazaar model. </a:t>
            </a:r>
          </a:p>
          <a:p>
            <a:r>
              <a:rPr lang="en-US" dirty="0" smtClean="0"/>
              <a:t>While both discuss software whose users are permitted certain freedoms with respect to the code, </a:t>
            </a:r>
            <a:r>
              <a:rPr lang="en-US" dirty="0" err="1" smtClean="0">
                <a:hlinkClick r:id="rId9"/>
              </a:rPr>
              <a:t>OpenSource</a:t>
            </a:r>
            <a:r>
              <a:rPr lang="en-US" dirty="0" smtClean="0"/>
              <a:t> tends to focus on providing an economic/business argument for </a:t>
            </a:r>
            <a:r>
              <a:rPr lang="en-US" dirty="0" err="1" smtClean="0">
                <a:hlinkClick r:id="rId3"/>
              </a:rPr>
              <a:t>FreeSoftware</a:t>
            </a:r>
            <a:r>
              <a:rPr lang="en-US" dirty="0" smtClean="0"/>
              <a:t>. </a:t>
            </a:r>
            <a:r>
              <a:rPr lang="en-US" dirty="0" err="1" smtClean="0">
                <a:hlinkClick r:id="rId3"/>
              </a:rPr>
              <a:t>FreeSoftware</a:t>
            </a:r>
            <a:r>
              <a:rPr lang="en-US" dirty="0" smtClean="0"/>
              <a:t> focuses on providing a moral/ethical argument for </a:t>
            </a:r>
            <a:r>
              <a:rPr lang="en-US" dirty="0" err="1" smtClean="0">
                <a:hlinkClick r:id="rId9"/>
              </a:rPr>
              <a:t>OpenSource</a:t>
            </a:r>
            <a:r>
              <a:rPr lang="en-US" dirty="0" smtClean="0"/>
              <a:t>. The distinction is between "using/providing </a:t>
            </a:r>
            <a:r>
              <a:rPr lang="en-US" dirty="0" err="1" smtClean="0">
                <a:hlinkClick r:id="rId3"/>
              </a:rPr>
              <a:t>FreeSoftware</a:t>
            </a:r>
            <a:r>
              <a:rPr lang="en-US" dirty="0" smtClean="0"/>
              <a:t> is a good, morally right, thing to do" and "using/providing </a:t>
            </a:r>
            <a:r>
              <a:rPr lang="en-US" dirty="0" err="1" smtClean="0">
                <a:hlinkClick r:id="rId9"/>
              </a:rPr>
              <a:t>OpenSource</a:t>
            </a:r>
            <a:r>
              <a:rPr lang="en-US" dirty="0" smtClean="0"/>
              <a:t> Software is beneficial to you and your business". </a:t>
            </a:r>
          </a:p>
          <a:p>
            <a:r>
              <a:rPr lang="en-US" dirty="0" smtClean="0"/>
              <a:t>In most cases </a:t>
            </a:r>
            <a:r>
              <a:rPr lang="en-US" dirty="0" err="1" smtClean="0">
                <a:hlinkClick r:id="rId9"/>
              </a:rPr>
              <a:t>OpenSource</a:t>
            </a:r>
            <a:r>
              <a:rPr lang="en-US" dirty="0" smtClean="0"/>
              <a:t> software is also </a:t>
            </a:r>
            <a:r>
              <a:rPr lang="en-US" dirty="0" err="1" smtClean="0">
                <a:hlinkClick r:id="rId3"/>
              </a:rPr>
              <a:t>FreeSoftware</a:t>
            </a:r>
            <a:r>
              <a:rPr lang="en-US" dirty="0" smtClean="0"/>
              <a:t>, so the difference is mostly that the </a:t>
            </a:r>
            <a:r>
              <a:rPr lang="en-US" dirty="0" err="1" smtClean="0">
                <a:hlinkClick r:id="rId9"/>
              </a:rPr>
              <a:t>OpenSource</a:t>
            </a:r>
            <a:r>
              <a:rPr lang="en-US" dirty="0" smtClean="0"/>
              <a:t> community, probably in order to be more </a:t>
            </a:r>
            <a:r>
              <a:rPr lang="en-US" dirty="0" err="1" smtClean="0"/>
              <a:t>BusinessFriendly</a:t>
            </a:r>
            <a:r>
              <a:rPr lang="en-US" dirty="0" smtClean="0">
                <a:hlinkClick r:id="rId11"/>
              </a:rPr>
              <a:t>?</a:t>
            </a:r>
            <a:r>
              <a:rPr lang="en-US" dirty="0" smtClean="0"/>
              <a:t>, refuses to subscribe to the ethics of the FSF. The </a:t>
            </a:r>
            <a:r>
              <a:rPr lang="en-US" dirty="0" err="1" smtClean="0">
                <a:hlinkClick r:id="rId8"/>
              </a:rPr>
              <a:t>GnuProject</a:t>
            </a:r>
            <a:r>
              <a:rPr lang="en-US" dirty="0" err="1" smtClean="0"/>
              <a:t>'s</a:t>
            </a:r>
            <a:r>
              <a:rPr lang="en-US" dirty="0" smtClean="0"/>
              <a:t> homepage has a page to track their opinion about different kind of software licenses: </a:t>
            </a:r>
          </a:p>
          <a:p>
            <a:r>
              <a:rPr lang="en-US" dirty="0" smtClean="0">
                <a:hlinkClick r:id="rId12"/>
              </a:rPr>
              <a:t>http://www.gnu.org/philosophy/categories.html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Android Use Java? Why not just use native coding.</a:t>
            </a:r>
            <a:endParaRPr lang="en-US" dirty="0"/>
          </a:p>
        </p:txBody>
      </p:sp>
      <p:sp>
        <p:nvSpPr>
          <p:cNvPr id="3" name="Content Placeholder 2"/>
          <p:cNvSpPr>
            <a:spLocks noGrp="1"/>
          </p:cNvSpPr>
          <p:nvPr>
            <p:ph idx="1"/>
          </p:nvPr>
        </p:nvSpPr>
        <p:spPr>
          <a:xfrm>
            <a:off x="457200" y="1524000"/>
            <a:ext cx="8229600" cy="4953000"/>
          </a:xfrm>
        </p:spPr>
        <p:txBody>
          <a:bodyPr>
            <a:normAutofit fontScale="62500" lnSpcReduction="20000"/>
          </a:bodyPr>
          <a:lstStyle/>
          <a:p>
            <a:r>
              <a:rPr lang="en-US" dirty="0" smtClean="0"/>
              <a:t>Java is a known language, developers know it and don't have to learn it</a:t>
            </a:r>
          </a:p>
          <a:p>
            <a:r>
              <a:rPr lang="en-US" dirty="0" smtClean="0"/>
              <a:t>It runs in a VM, so no need to recompile it for every phone out there and easy to secure</a:t>
            </a:r>
          </a:p>
          <a:p>
            <a:r>
              <a:rPr lang="en-US" dirty="0" smtClean="0"/>
              <a:t>Large number of development tools for java (see first)</a:t>
            </a:r>
          </a:p>
          <a:p>
            <a:r>
              <a:rPr lang="en-US" dirty="0" smtClean="0"/>
              <a:t>Several mobile phones already used java me, so java was known in the industry</a:t>
            </a:r>
          </a:p>
          <a:p>
            <a:r>
              <a:rPr lang="en-US" dirty="0" smtClean="0"/>
              <a:t>Android runs on many different hardware platforms. </a:t>
            </a:r>
          </a:p>
          <a:p>
            <a:r>
              <a:rPr lang="en-US" dirty="0" smtClean="0"/>
              <a:t>You would need to compile and optimize your native code for each of these different platforms to see any real benefits. –</a:t>
            </a:r>
          </a:p>
          <a:p>
            <a:r>
              <a:rPr lang="en-US" dirty="0" smtClean="0"/>
              <a:t> There are a large number of developers already proficient in Java. – </a:t>
            </a:r>
          </a:p>
          <a:p>
            <a:r>
              <a:rPr lang="en-US" dirty="0" smtClean="0"/>
              <a:t>Java has huge open source support, with many libraries and tools available to make developers life easier. –</a:t>
            </a:r>
          </a:p>
          <a:p>
            <a:r>
              <a:rPr lang="en-US" dirty="0" smtClean="0"/>
              <a:t> Java protects you from many of the problems inherent in native code, like memory leaks, bad pointer usage, etc. – </a:t>
            </a:r>
          </a:p>
          <a:p>
            <a:r>
              <a:rPr lang="en-US" dirty="0" smtClean="0"/>
              <a:t>Java allows them to create sandbox applications, and create a better security model so that one bad app can't take down your entire OS.</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Android runs on JVM?-myth</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Android doesn't run on a Java virtual machine. That's why Oracle is suing them. Sun/Oracle would have liked Google to license a Java VM for large amounts of money. Instead, Google implemented their own virtual machine called </a:t>
            </a:r>
            <a:r>
              <a:rPr lang="en-US" dirty="0" err="1" smtClean="0"/>
              <a:t>Dalvik</a:t>
            </a:r>
            <a:r>
              <a:rPr lang="en-US" dirty="0" smtClean="0"/>
              <a:t>. It's not compatible with Java, it's not even the same architecture as Java, being a register machine rather than stack-based. The Android SDK includes a translator which takes Java VM </a:t>
            </a:r>
            <a:r>
              <a:rPr lang="en-US" dirty="0" err="1" smtClean="0"/>
              <a:t>bytecode</a:t>
            </a:r>
            <a:r>
              <a:rPr lang="en-US" dirty="0" smtClean="0"/>
              <a:t>, and translates it to </a:t>
            </a:r>
            <a:r>
              <a:rPr lang="en-US" dirty="0" err="1" smtClean="0"/>
              <a:t>Dalvik</a:t>
            </a:r>
            <a:r>
              <a:rPr lang="en-US" dirty="0" smtClean="0"/>
              <a:t> </a:t>
            </a:r>
            <a:r>
              <a:rPr lang="en-US" dirty="0" err="1" smtClean="0"/>
              <a:t>bytecode</a:t>
            </a:r>
            <a:r>
              <a:rPr lang="en-US" dirty="0" smtClean="0"/>
              <a:t>.</a:t>
            </a:r>
            <a:br>
              <a:rPr lang="en-US" dirty="0" smtClean="0"/>
            </a:br>
            <a:r>
              <a:rPr lang="en-US" dirty="0" smtClean="0"/>
              <a:t/>
            </a:r>
            <a:br>
              <a:rPr lang="en-US" dirty="0" smtClean="0"/>
            </a:br>
            <a:r>
              <a:rPr lang="en-US" dirty="0" smtClean="0"/>
              <a:t>As to why Android runs on a VM, there are a number of reasons.</a:t>
            </a:r>
            <a:br>
              <a:rPr lang="en-US" dirty="0" smtClean="0"/>
            </a:br>
            <a:r>
              <a:rPr lang="en-US" dirty="0" smtClean="0"/>
              <a:t/>
            </a:r>
            <a:br>
              <a:rPr lang="en-US" dirty="0" smtClean="0"/>
            </a:br>
            <a:r>
              <a:rPr lang="en-US" dirty="0" smtClean="0"/>
              <a:t>Firstly, it makes it easier to sandbox and control the apps for security reasons.</a:t>
            </a:r>
            <a:br>
              <a:rPr lang="en-US" dirty="0" smtClean="0"/>
            </a:br>
            <a:r>
              <a:rPr lang="en-US" dirty="0" smtClean="0"/>
              <a:t/>
            </a:r>
            <a:br>
              <a:rPr lang="en-US" dirty="0" smtClean="0"/>
            </a:br>
            <a:r>
              <a:rPr lang="en-US" dirty="0" smtClean="0"/>
              <a:t>Secondly, it makes the apps more compact. Native ARM code is RISC, with all the instructions being the same length, and hence takes up comparatively large amounts of space.</a:t>
            </a:r>
            <a:br>
              <a:rPr lang="en-US" dirty="0" smtClean="0"/>
            </a:br>
            <a:r>
              <a:rPr lang="en-US" dirty="0" smtClean="0"/>
              <a:t/>
            </a:r>
            <a:br>
              <a:rPr lang="en-US" dirty="0" smtClean="0"/>
            </a:br>
            <a:r>
              <a:rPr lang="en-US" dirty="0" smtClean="0"/>
              <a:t>Thirdly, it gives them the option of migrating to different CPU hardware without needing developers to rebuild every single application.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JVM </a:t>
            </a:r>
            <a:r>
              <a:rPr lang="en-US" dirty="0" err="1" smtClean="0"/>
              <a:t>vs</a:t>
            </a:r>
            <a:r>
              <a:rPr lang="en-US" dirty="0" smtClean="0"/>
              <a:t> DVM</a:t>
            </a:r>
            <a:endParaRPr lang="en-US" dirty="0"/>
          </a:p>
        </p:txBody>
      </p:sp>
      <p:sp>
        <p:nvSpPr>
          <p:cNvPr id="3" name="Content Placeholder 2"/>
          <p:cNvSpPr>
            <a:spLocks noGrp="1"/>
          </p:cNvSpPr>
          <p:nvPr>
            <p:ph idx="1"/>
          </p:nvPr>
        </p:nvSpPr>
        <p:spPr>
          <a:xfrm>
            <a:off x="457200" y="609600"/>
            <a:ext cx="8229600" cy="5486399"/>
          </a:xfrm>
        </p:spPr>
        <p:txBody>
          <a:bodyPr>
            <a:noAutofit/>
          </a:bodyPr>
          <a:lstStyle/>
          <a:p>
            <a:r>
              <a:rPr lang="en-US" sz="1400" dirty="0" smtClean="0"/>
              <a:t>Conceptually, there is little difference from an application level between a DVM and a JVM.</a:t>
            </a:r>
          </a:p>
          <a:p>
            <a:r>
              <a:rPr lang="en-US" sz="1400" dirty="0" smtClean="0"/>
              <a:t> Architecturally, there is a major difference between the register based DVM and the stack-based JVM.</a:t>
            </a:r>
          </a:p>
          <a:p>
            <a:r>
              <a:rPr lang="en-US" sz="1400" dirty="0" smtClean="0"/>
              <a:t>Both use a VM code model. </a:t>
            </a:r>
          </a:p>
          <a:p>
            <a:r>
              <a:rPr lang="en-US" sz="1400" dirty="0" smtClean="0"/>
              <a:t>However, the </a:t>
            </a:r>
            <a:r>
              <a:rPr lang="en-US" sz="1400" dirty="0" smtClean="0">
                <a:solidFill>
                  <a:srgbClr val="FF0000"/>
                </a:solidFill>
              </a:rPr>
              <a:t>DVM uses register based </a:t>
            </a:r>
            <a:r>
              <a:rPr lang="en-US" sz="1400" dirty="0" err="1" smtClean="0">
                <a:solidFill>
                  <a:srgbClr val="FF0000"/>
                </a:solidFill>
              </a:rPr>
              <a:t>opcodes</a:t>
            </a:r>
            <a:r>
              <a:rPr lang="en-US" sz="1400" dirty="0" smtClean="0">
                <a:solidFill>
                  <a:srgbClr val="FF0000"/>
                </a:solidFill>
              </a:rPr>
              <a:t> </a:t>
            </a:r>
            <a:r>
              <a:rPr lang="en-US" sz="1400" dirty="0" smtClean="0"/>
              <a:t>that are comparable to the </a:t>
            </a:r>
            <a:r>
              <a:rPr lang="en-US" sz="1400" dirty="0" smtClean="0">
                <a:solidFill>
                  <a:srgbClr val="FF0000"/>
                </a:solidFill>
              </a:rPr>
              <a:t>register-based </a:t>
            </a:r>
            <a:r>
              <a:rPr lang="en-US" sz="1400" dirty="0" err="1" smtClean="0">
                <a:solidFill>
                  <a:srgbClr val="FF0000"/>
                </a:solidFill>
              </a:rPr>
              <a:t>bytecode</a:t>
            </a:r>
            <a:r>
              <a:rPr lang="en-US" sz="1400" dirty="0" smtClean="0">
                <a:solidFill>
                  <a:srgbClr val="FF0000"/>
                </a:solidFill>
              </a:rPr>
              <a:t> </a:t>
            </a:r>
            <a:r>
              <a:rPr lang="en-US" sz="1400" dirty="0" smtClean="0"/>
              <a:t>instructions that most of the target platforms already execute. This includes architectures such as those available from ARM and MIPS and the x86-compatible architectures from Intel, AMD, and VIA Technologies.</a:t>
            </a:r>
          </a:p>
          <a:p>
            <a:r>
              <a:rPr lang="en-US" sz="1400" dirty="0" smtClean="0"/>
              <a:t>Google developed Android and chose DVM for several reasons. </a:t>
            </a:r>
          </a:p>
          <a:p>
            <a:r>
              <a:rPr lang="en-US" sz="1400" dirty="0" smtClean="0"/>
              <a:t>First, there were licensing issues with most JVMs. </a:t>
            </a:r>
          </a:p>
          <a:p>
            <a:r>
              <a:rPr lang="en-US" sz="1400" dirty="0" smtClean="0"/>
              <a:t>Next, the DVM should be more efficient in terms of memory usage and performance on a register-based machine. </a:t>
            </a:r>
          </a:p>
          <a:p>
            <a:r>
              <a:rPr lang="en-US" sz="1400" dirty="0" smtClean="0"/>
              <a:t>DVM is also supposed to be more efficient when running multiple instances of the DVM. Applications are given their own instance. Hence, multiple active applications require multiple DVM instances. Like most Java implementations, the DVM has an automatic garbage collector.</a:t>
            </a:r>
          </a:p>
          <a:p>
            <a:r>
              <a:rPr lang="en-US" sz="1400" dirty="0" smtClean="0"/>
              <a:t>DVM is Register based which is designed to run on low memory, uses its own byte code and runs .</a:t>
            </a:r>
            <a:r>
              <a:rPr lang="en-US" sz="1400" dirty="0" err="1" smtClean="0"/>
              <a:t>Dex</a:t>
            </a:r>
            <a:r>
              <a:rPr lang="en-US" sz="1400" dirty="0" smtClean="0"/>
              <a:t> file</a:t>
            </a:r>
          </a:p>
          <a:p>
            <a:r>
              <a:rPr lang="en-US" sz="1400" dirty="0" smtClean="0"/>
              <a:t>JVM is Stack based which uses java byte code and runs .class file having JIT.</a:t>
            </a:r>
          </a:p>
          <a:p>
            <a:r>
              <a:rPr lang="en-US" sz="1400" dirty="0" smtClean="0"/>
              <a:t>Java source code is compiled by the Java compiler into .class files. Then the </a:t>
            </a:r>
            <a:r>
              <a:rPr lang="en-US" sz="1400" dirty="0" err="1" smtClean="0"/>
              <a:t>dx</a:t>
            </a:r>
            <a:r>
              <a:rPr lang="en-US" sz="1400" dirty="0" smtClean="0"/>
              <a:t> (</a:t>
            </a:r>
            <a:r>
              <a:rPr lang="en-US" sz="1400" dirty="0" err="1" smtClean="0"/>
              <a:t>dexer</a:t>
            </a:r>
            <a:r>
              <a:rPr lang="en-US" sz="1400" dirty="0" smtClean="0"/>
              <a:t>) tool, part of the Android SDK processes the .class files into a file format called DEX that contains </a:t>
            </a:r>
            <a:r>
              <a:rPr lang="en-US" sz="1400" dirty="0" err="1" smtClean="0"/>
              <a:t>Dalvik</a:t>
            </a:r>
            <a:r>
              <a:rPr lang="en-US" sz="1400" dirty="0" smtClean="0"/>
              <a:t> </a:t>
            </a:r>
            <a:r>
              <a:rPr lang="en-US" sz="1400" dirty="0" err="1" smtClean="0"/>
              <a:t>bytecode</a:t>
            </a:r>
            <a:r>
              <a:rPr lang="en-US" sz="1400" dirty="0" smtClean="0"/>
              <a:t>. The </a:t>
            </a:r>
            <a:r>
              <a:rPr lang="en-US" sz="1400" dirty="0" err="1" smtClean="0"/>
              <a:t>dx</a:t>
            </a:r>
            <a:r>
              <a:rPr lang="en-US" sz="1400" dirty="0" smtClean="0"/>
              <a:t> tool eliminate all the redundant information that is present in the classes. In DEX all the classes of the application are packed into one file. DVM has been designed so that a device can run multiple instances of the VM efficiently.</a:t>
            </a:r>
          </a:p>
          <a:p>
            <a:pPr algn="ctr"/>
            <a:r>
              <a:rPr lang="en-US" sz="1800" dirty="0" smtClean="0">
                <a:hlinkClick r:id="rId2"/>
              </a:rPr>
              <a:t>http://sawankumar46.blogspot.com/2012/03/dvm-vs-jvm.html</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 about Java</a:t>
            </a:r>
            <a:endParaRPr lang="en-US" dirty="0"/>
          </a:p>
        </p:txBody>
      </p:sp>
      <p:sp>
        <p:nvSpPr>
          <p:cNvPr id="3" name="Content Placeholder 2"/>
          <p:cNvSpPr>
            <a:spLocks noGrp="1"/>
          </p:cNvSpPr>
          <p:nvPr>
            <p:ph idx="1"/>
          </p:nvPr>
        </p:nvSpPr>
        <p:spPr/>
        <p:txBody>
          <a:bodyPr>
            <a:normAutofit fontScale="92500"/>
          </a:bodyPr>
          <a:lstStyle/>
          <a:p>
            <a:pPr>
              <a:buFont typeface="Wingdings" charset="0"/>
              <a:buChar char="p"/>
              <a:defRPr/>
            </a:pPr>
            <a:r>
              <a:rPr lang="en-US" altLang="zh-CN" dirty="0"/>
              <a:t>Java is an </a:t>
            </a:r>
            <a:r>
              <a:rPr lang="en-US" altLang="zh-CN" i="1" dirty="0">
                <a:solidFill>
                  <a:schemeClr val="hlink"/>
                </a:solidFill>
              </a:rPr>
              <a:t>object-oriented</a:t>
            </a:r>
            <a:r>
              <a:rPr lang="en-US" altLang="zh-CN" i="1" dirty="0"/>
              <a:t> </a:t>
            </a:r>
            <a:r>
              <a:rPr lang="en-US" altLang="zh-CN" dirty="0"/>
              <a:t>language, with a syntax similar to C</a:t>
            </a:r>
          </a:p>
          <a:p>
            <a:pPr lvl="1">
              <a:buFont typeface="Wingdings" charset="0"/>
              <a:buChar char="n"/>
              <a:defRPr/>
            </a:pPr>
            <a:r>
              <a:rPr lang="en-US" altLang="zh-CN" dirty="0"/>
              <a:t>Structured around </a:t>
            </a:r>
            <a:r>
              <a:rPr lang="en-US" altLang="zh-CN" i="1" dirty="0">
                <a:solidFill>
                  <a:schemeClr val="hlink"/>
                </a:solidFill>
              </a:rPr>
              <a:t>objects</a:t>
            </a:r>
            <a:r>
              <a:rPr lang="en-US" altLang="zh-CN" i="1" dirty="0"/>
              <a:t> </a:t>
            </a:r>
            <a:r>
              <a:rPr lang="en-US" altLang="zh-CN" dirty="0"/>
              <a:t>and </a:t>
            </a:r>
            <a:r>
              <a:rPr lang="en-US" altLang="zh-CN" i="1" dirty="0">
                <a:solidFill>
                  <a:schemeClr val="hlink"/>
                </a:solidFill>
              </a:rPr>
              <a:t>methods</a:t>
            </a:r>
            <a:endParaRPr lang="en-US" altLang="zh-CN" dirty="0">
              <a:solidFill>
                <a:schemeClr val="hlink"/>
              </a:solidFill>
            </a:endParaRPr>
          </a:p>
          <a:p>
            <a:pPr lvl="1">
              <a:buFont typeface="Wingdings" charset="0"/>
              <a:buChar char="n"/>
              <a:defRPr/>
            </a:pPr>
            <a:r>
              <a:rPr lang="en-US" altLang="zh-CN" dirty="0"/>
              <a:t>A method is an action or something you do with the object</a:t>
            </a:r>
          </a:p>
          <a:p>
            <a:pPr lvl="1">
              <a:buFont typeface="Wingdings" charset="0"/>
              <a:buChar char="n"/>
              <a:defRPr/>
            </a:pPr>
            <a:endParaRPr lang="en-US" altLang="zh-CN" dirty="0"/>
          </a:p>
          <a:p>
            <a:pPr>
              <a:buFont typeface="Wingdings" charset="0"/>
              <a:buChar char="p"/>
              <a:defRPr/>
            </a:pPr>
            <a:r>
              <a:rPr lang="en-US" altLang="zh-CN" dirty="0"/>
              <a:t>Avoid those overly complicated features of C++:</a:t>
            </a:r>
          </a:p>
          <a:p>
            <a:pPr lvl="1">
              <a:buFont typeface="Wingdings" charset="0"/>
              <a:buChar char="n"/>
              <a:defRPr/>
            </a:pPr>
            <a:r>
              <a:rPr lang="en-US" altLang="zh-CN" dirty="0"/>
              <a:t>Operator overloading, pointer, templates, friend class, etc.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smtClean="0"/>
              <a:t>Java programs exist in the form of compiled </a:t>
            </a:r>
            <a:r>
              <a:rPr lang="en-US" sz="1200" b="1" dirty="0" err="1" smtClean="0"/>
              <a:t>bytecode</a:t>
            </a:r>
            <a:r>
              <a:rPr lang="en-US" sz="1200" dirty="0" smtClean="0"/>
              <a:t>, that is similar to machine code, except that the platform target is the Java Virtual Machine (JVM). A JVM resides within every Java compatible WWW browser and indeed stand-alone with the Java Run-time Environment (JRE).</a:t>
            </a:r>
            <a:endParaRPr lang="en-US" sz="1200" dirty="0"/>
          </a:p>
        </p:txBody>
      </p:sp>
      <p:sp>
        <p:nvSpPr>
          <p:cNvPr id="3" name="Content Placeholder 2"/>
          <p:cNvSpPr>
            <a:spLocks noGrp="1"/>
          </p:cNvSpPr>
          <p:nvPr>
            <p:ph idx="1"/>
          </p:nvPr>
        </p:nvSpPr>
        <p:spPr>
          <a:xfrm>
            <a:off x="457200" y="1600201"/>
            <a:ext cx="8229600" cy="685800"/>
          </a:xfrm>
        </p:spPr>
        <p:txBody>
          <a:bodyPr>
            <a:normAutofit fontScale="70000" lnSpcReduction="20000"/>
          </a:bodyPr>
          <a:lstStyle/>
          <a:p>
            <a:r>
              <a:rPr lang="en-US" dirty="0" smtClean="0">
                <a:hlinkClick r:id="rId2"/>
              </a:rPr>
              <a:t>http://elm.eeng.dcu.ie/~ee402/ee402notes/html/ch04s02.html</a:t>
            </a:r>
            <a:r>
              <a:rPr lang="en-US" dirty="0" smtClean="0"/>
              <a:t>  </a:t>
            </a:r>
            <a:endParaRPr lang="en-US" dirty="0"/>
          </a:p>
        </p:txBody>
      </p:sp>
      <p:pic>
        <p:nvPicPr>
          <p:cNvPr id="32770" name="Picture 2" descr="The Java Life Cycle"/>
          <p:cNvPicPr>
            <a:picLocks noChangeAspect="1" noChangeArrowheads="1"/>
          </p:cNvPicPr>
          <p:nvPr/>
        </p:nvPicPr>
        <p:blipFill>
          <a:blip r:embed="rId3" cstate="print"/>
          <a:srcRect/>
          <a:stretch>
            <a:fillRect/>
          </a:stretch>
        </p:blipFill>
        <p:spPr bwMode="auto">
          <a:xfrm>
            <a:off x="1676400" y="2362200"/>
            <a:ext cx="5505450" cy="40481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of All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need to know you. Your </a:t>
            </a:r>
            <a:r>
              <a:rPr lang="en-US" dirty="0" err="1" smtClean="0"/>
              <a:t>Prog</a:t>
            </a:r>
            <a:r>
              <a:rPr lang="en-US" dirty="0" smtClean="0"/>
              <a:t> background and mind.</a:t>
            </a:r>
          </a:p>
          <a:p>
            <a:r>
              <a:rPr lang="en-US" dirty="0" smtClean="0"/>
              <a:t>This PPT has lot of information and we will pick the relevant as time allows today.</a:t>
            </a:r>
          </a:p>
          <a:p>
            <a:r>
              <a:rPr lang="en-US" dirty="0" smtClean="0"/>
              <a:t>Upon Request, I can send you the following</a:t>
            </a:r>
          </a:p>
          <a:p>
            <a:pPr marL="514350" indent="-514350">
              <a:buFont typeface="+mj-lt"/>
              <a:buAutoNum type="arabicPeriod"/>
            </a:pPr>
            <a:r>
              <a:rPr lang="en-US" dirty="0" smtClean="0"/>
              <a:t>This PPT file</a:t>
            </a:r>
          </a:p>
          <a:p>
            <a:pPr marL="514350" indent="-514350">
              <a:buFont typeface="+mj-lt"/>
              <a:buAutoNum type="arabicPeriod"/>
            </a:pPr>
            <a:r>
              <a:rPr lang="en-US" dirty="0" smtClean="0"/>
              <a:t>PDF guide to setup your machines</a:t>
            </a:r>
          </a:p>
          <a:p>
            <a:pPr marL="514350" indent="-514350">
              <a:buFont typeface="+mj-lt"/>
              <a:buAutoNum type="arabicPeriod"/>
            </a:pPr>
            <a:r>
              <a:rPr lang="en-US" dirty="0" smtClean="0"/>
              <a:t>A quick Hello Android Tutorial to get you started.</a:t>
            </a:r>
          </a:p>
          <a:p>
            <a:pPr marL="514350" indent="-514350">
              <a:buFont typeface="+mj-lt"/>
              <a:buAutoNum type="arabicPeriod"/>
            </a:pPr>
            <a:r>
              <a:rPr lang="en-US" dirty="0" smtClean="0"/>
              <a:t>Some Great Articles to read as you fasten your seat belt to take ride for</a:t>
            </a:r>
            <a:r>
              <a:rPr lang="en-US" dirty="0" smtClean="0">
                <a:solidFill>
                  <a:srgbClr val="FF0000"/>
                </a:solidFill>
              </a:rPr>
              <a:t> Android-Land</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http://educatesquare.com/tutorials/java-tutorial/core-java-basics/</a:t>
            </a:r>
            <a:r>
              <a:rPr lang="en-US" dirty="0" smtClean="0"/>
              <a:t> </a:t>
            </a:r>
            <a:endParaRPr lang="en-US" dirty="0"/>
          </a:p>
        </p:txBody>
      </p:sp>
      <p:pic>
        <p:nvPicPr>
          <p:cNvPr id="4098" name="Picture 2" descr="http://educatesquare.com/wp-content/uploads/2012/03/java-code-life-cycle.jpg"/>
          <p:cNvPicPr>
            <a:picLocks noChangeAspect="1" noChangeArrowheads="1"/>
          </p:cNvPicPr>
          <p:nvPr/>
        </p:nvPicPr>
        <p:blipFill>
          <a:blip r:embed="rId3" cstate="print"/>
          <a:srcRect/>
          <a:stretch>
            <a:fillRect/>
          </a:stretch>
        </p:blipFill>
        <p:spPr bwMode="auto">
          <a:xfrm>
            <a:off x="457200" y="2209800"/>
            <a:ext cx="8153400" cy="4267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Java Sample Hello World Example</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altLang="zh-CN" dirty="0" smtClean="0">
                <a:latin typeface="Courier New" pitchFamily="49" charset="0"/>
                <a:cs typeface="Courier New" pitchFamily="49" charset="0"/>
              </a:rPr>
              <a:t>/* Our first Java program – HelloWorld.java */</a:t>
            </a:r>
          </a:p>
          <a:p>
            <a:endParaRPr lang="en-US" altLang="zh-CN" dirty="0" smtClean="0">
              <a:latin typeface="Courier New" pitchFamily="49" charset="0"/>
              <a:cs typeface="Courier New" pitchFamily="49" charset="0"/>
            </a:endParaRPr>
          </a:p>
          <a:p>
            <a:pPr>
              <a:buNone/>
            </a:pPr>
            <a:r>
              <a:rPr lang="en-US" altLang="zh-CN" dirty="0" smtClean="0">
                <a:latin typeface="Courier New" pitchFamily="49" charset="0"/>
                <a:cs typeface="Courier New" pitchFamily="49" charset="0"/>
              </a:rPr>
              <a:t>public class </a:t>
            </a:r>
            <a:r>
              <a:rPr lang="en-US" altLang="zh-CN" dirty="0" err="1" smtClean="0">
                <a:latin typeface="Courier New" pitchFamily="49" charset="0"/>
                <a:cs typeface="Courier New" pitchFamily="49" charset="0"/>
              </a:rPr>
              <a:t>HelloDaddy</a:t>
            </a:r>
            <a:r>
              <a:rPr lang="en-US" altLang="zh-CN" dirty="0" smtClean="0">
                <a:latin typeface="Courier New" pitchFamily="49" charset="0"/>
                <a:cs typeface="Courier New" pitchFamily="49" charset="0"/>
              </a:rPr>
              <a:t> {</a:t>
            </a:r>
          </a:p>
          <a:p>
            <a:pPr>
              <a:buNone/>
            </a:pPr>
            <a:r>
              <a:rPr lang="en-US" altLang="zh-CN" dirty="0" smtClean="0">
                <a:latin typeface="Courier New" pitchFamily="49" charset="0"/>
                <a:cs typeface="Courier New" pitchFamily="49" charset="0"/>
              </a:rPr>
              <a:t>	//main()</a:t>
            </a:r>
          </a:p>
          <a:p>
            <a:pPr>
              <a:buNone/>
            </a:pPr>
            <a:r>
              <a:rPr lang="en-US" altLang="zh-CN" dirty="0" smtClean="0">
                <a:latin typeface="Courier New" pitchFamily="49" charset="0"/>
                <a:cs typeface="Courier New" pitchFamily="49" charset="0"/>
              </a:rPr>
              <a:t>	public static void main ( String[] </a:t>
            </a:r>
            <a:r>
              <a:rPr lang="en-US" altLang="zh-CN" dirty="0" err="1" smtClean="0">
                <a:latin typeface="Courier New" pitchFamily="49" charset="0"/>
                <a:cs typeface="Courier New" pitchFamily="49" charset="0"/>
              </a:rPr>
              <a:t>args</a:t>
            </a:r>
            <a:r>
              <a:rPr lang="en-US" altLang="zh-CN" dirty="0" smtClean="0">
                <a:latin typeface="Courier New" pitchFamily="49" charset="0"/>
                <a:cs typeface="Courier New" pitchFamily="49" charset="0"/>
              </a:rPr>
              <a:t> ) {</a:t>
            </a:r>
          </a:p>
          <a:p>
            <a:pPr>
              <a:buNone/>
            </a:pPr>
            <a:r>
              <a:rPr lang="en-US" altLang="zh-CN" dirty="0" smtClean="0">
                <a:latin typeface="Courier New" pitchFamily="49" charset="0"/>
                <a:cs typeface="Courier New" pitchFamily="49" charset="0"/>
              </a:rPr>
              <a:t>		</a:t>
            </a:r>
            <a:r>
              <a:rPr lang="en-US" altLang="zh-CN" dirty="0" err="1" smtClean="0">
                <a:latin typeface="Courier New" pitchFamily="49" charset="0"/>
                <a:cs typeface="Courier New" pitchFamily="49" charset="0"/>
              </a:rPr>
              <a:t>System.out.println</a:t>
            </a:r>
            <a:r>
              <a:rPr lang="en-US" altLang="zh-CN" dirty="0" smtClean="0">
                <a:latin typeface="Courier New" pitchFamily="49" charset="0"/>
                <a:cs typeface="Courier New" pitchFamily="49" charset="0"/>
              </a:rPr>
              <a:t>( ”Hello Daddy!" );</a:t>
            </a:r>
          </a:p>
          <a:p>
            <a:pPr>
              <a:buNone/>
            </a:pPr>
            <a:r>
              <a:rPr lang="en-US" altLang="zh-CN" dirty="0" smtClean="0">
                <a:latin typeface="Courier New" pitchFamily="49" charset="0"/>
                <a:cs typeface="Courier New" pitchFamily="49" charset="0"/>
              </a:rPr>
              <a:t>	} </a:t>
            </a:r>
          </a:p>
          <a:p>
            <a:pPr>
              <a:buNone/>
            </a:pPr>
            <a:r>
              <a:rPr lang="en-US" altLang="zh-CN" dirty="0" smtClean="0">
                <a:latin typeface="Courier New" pitchFamily="49" charset="0"/>
                <a:cs typeface="Courier New" pitchFamily="49" charset="0"/>
              </a:rPr>
              <a:t>} </a:t>
            </a:r>
          </a:p>
          <a:p>
            <a:pPr>
              <a:buNone/>
            </a:pPr>
            <a:r>
              <a:rPr lang="en-US" altLang="zh-CN" dirty="0" smtClean="0">
                <a:solidFill>
                  <a:srgbClr val="FF0000"/>
                </a:solidFill>
                <a:latin typeface="Courier New" pitchFamily="49" charset="0"/>
                <a:cs typeface="Courier New" pitchFamily="49" charset="0"/>
              </a:rPr>
              <a:t>CAN YOU FIND THE error?</a:t>
            </a:r>
            <a:endParaRPr lang="zh-CN" altLang="en-US" dirty="0" smtClean="0">
              <a:solidFill>
                <a:srgbClr val="FF0000"/>
              </a:solidFill>
              <a:latin typeface="Courier New" pitchFamily="49" charset="0"/>
              <a:cs typeface="Courier New" pitchFamily="49" charset="0"/>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5067300" y="1987550"/>
            <a:ext cx="938213" cy="957263"/>
          </a:xfrm>
          <a:prstGeom prst="ellipse">
            <a:avLst/>
          </a:prstGeom>
          <a:solidFill>
            <a:srgbClr val="99FF66"/>
          </a:solidFill>
          <a:ln w="12700">
            <a:solidFill>
              <a:schemeClr val="tx1"/>
            </a:solidFill>
            <a:round/>
            <a:headEnd/>
            <a:tailEnd/>
          </a:ln>
        </p:spPr>
        <p:txBody>
          <a:bodyPr wrap="none" anchor="ctr"/>
          <a:lstStyle/>
          <a:p>
            <a:pPr algn="ctr"/>
            <a:endParaRPr lang="en-US">
              <a:latin typeface="Times" charset="0"/>
            </a:endParaRPr>
          </a:p>
        </p:txBody>
      </p:sp>
      <p:sp>
        <p:nvSpPr>
          <p:cNvPr id="86019" name="Rectangle 3"/>
          <p:cNvSpPr>
            <a:spLocks noGrp="1" noChangeArrowheads="1"/>
          </p:cNvSpPr>
          <p:nvPr>
            <p:ph type="title"/>
          </p:nvPr>
        </p:nvSpPr>
        <p:spPr/>
        <p:txBody>
          <a:bodyPr/>
          <a:lstStyle/>
          <a:p>
            <a:pPr eaLnBrk="1" hangingPunct="1">
              <a:defRPr/>
            </a:pPr>
            <a:r>
              <a:rPr lang="en-US" smtClean="0">
                <a:ea typeface="+mj-ea"/>
                <a:cs typeface="+mj-cs"/>
              </a:rPr>
              <a:t>The three principles of OOP</a:t>
            </a:r>
          </a:p>
        </p:txBody>
      </p:sp>
      <p:sp>
        <p:nvSpPr>
          <p:cNvPr id="86020" name="Rectangle 4"/>
          <p:cNvSpPr>
            <a:spLocks noGrp="1" noChangeArrowheads="1"/>
          </p:cNvSpPr>
          <p:nvPr>
            <p:ph type="body" sz="half" idx="1"/>
          </p:nvPr>
        </p:nvSpPr>
        <p:spPr>
          <a:xfrm>
            <a:off x="304800" y="2057400"/>
            <a:ext cx="4343400" cy="4114800"/>
          </a:xfrm>
        </p:spPr>
        <p:txBody>
          <a:bodyPr lIns="92075" tIns="46038" rIns="92075" bIns="46038">
            <a:normAutofit lnSpcReduction="10000"/>
          </a:bodyPr>
          <a:lstStyle/>
          <a:p>
            <a:pPr eaLnBrk="1" hangingPunct="1">
              <a:lnSpc>
                <a:spcPct val="90000"/>
              </a:lnSpc>
              <a:buFont typeface="Wingdings" charset="0"/>
              <a:buChar char="p"/>
              <a:defRPr/>
            </a:pPr>
            <a:r>
              <a:rPr lang="en-US" sz="2000" dirty="0" smtClean="0">
                <a:ea typeface="+mn-ea"/>
                <a:cs typeface="+mn-cs"/>
              </a:rPr>
              <a:t>Encapsulation</a:t>
            </a:r>
          </a:p>
          <a:p>
            <a:pPr lvl="1" eaLnBrk="1" hangingPunct="1">
              <a:lnSpc>
                <a:spcPct val="90000"/>
              </a:lnSpc>
              <a:buFont typeface="Wingdings" charset="0"/>
              <a:buChar char="n"/>
              <a:defRPr/>
            </a:pPr>
            <a:r>
              <a:rPr lang="en-US" sz="1800" dirty="0" smtClean="0">
                <a:ea typeface="+mn-ea"/>
              </a:rPr>
              <a:t>Objects hide their functions (</a:t>
            </a:r>
            <a:r>
              <a:rPr lang="en-US" sz="1800" b="1" dirty="0" smtClean="0">
                <a:ea typeface="+mn-ea"/>
              </a:rPr>
              <a:t>methods</a:t>
            </a:r>
            <a:r>
              <a:rPr lang="en-US" sz="1800" dirty="0" smtClean="0">
                <a:ea typeface="+mn-ea"/>
              </a:rPr>
              <a:t>) and data (</a:t>
            </a:r>
            <a:r>
              <a:rPr lang="en-US" sz="1800" b="1" dirty="0" smtClean="0">
                <a:ea typeface="+mn-ea"/>
              </a:rPr>
              <a:t>instance variables</a:t>
            </a:r>
            <a:r>
              <a:rPr lang="en-US" sz="1800" dirty="0" smtClean="0">
                <a:ea typeface="+mn-ea"/>
              </a:rPr>
              <a:t>)</a:t>
            </a:r>
          </a:p>
          <a:p>
            <a:pPr lvl="1" eaLnBrk="1" hangingPunct="1">
              <a:lnSpc>
                <a:spcPct val="90000"/>
              </a:lnSpc>
              <a:buFont typeface="Wingdings" charset="0"/>
              <a:buChar char="n"/>
              <a:defRPr/>
            </a:pPr>
            <a:endParaRPr lang="en-US" sz="1800" dirty="0" smtClean="0">
              <a:ea typeface="+mn-ea"/>
            </a:endParaRPr>
          </a:p>
          <a:p>
            <a:pPr lvl="1" eaLnBrk="1" hangingPunct="1">
              <a:lnSpc>
                <a:spcPct val="90000"/>
              </a:lnSpc>
              <a:buFont typeface="Wingdings" charset="0"/>
              <a:buChar char="n"/>
              <a:defRPr/>
            </a:pPr>
            <a:endParaRPr lang="en-US" sz="1800" dirty="0" smtClean="0">
              <a:ea typeface="+mn-ea"/>
            </a:endParaRPr>
          </a:p>
          <a:p>
            <a:pPr eaLnBrk="1" hangingPunct="1">
              <a:lnSpc>
                <a:spcPct val="90000"/>
              </a:lnSpc>
              <a:buFont typeface="Wingdings" charset="0"/>
              <a:buChar char="p"/>
              <a:defRPr/>
            </a:pPr>
            <a:r>
              <a:rPr lang="en-US" sz="2000" dirty="0" smtClean="0">
                <a:ea typeface="+mn-ea"/>
                <a:cs typeface="+mn-cs"/>
              </a:rPr>
              <a:t>Inheritance</a:t>
            </a:r>
          </a:p>
          <a:p>
            <a:pPr lvl="1" eaLnBrk="1" hangingPunct="1">
              <a:lnSpc>
                <a:spcPct val="90000"/>
              </a:lnSpc>
              <a:buFont typeface="Wingdings" charset="0"/>
              <a:buChar char="n"/>
              <a:defRPr/>
            </a:pPr>
            <a:r>
              <a:rPr lang="en-US" sz="1800" dirty="0" smtClean="0">
                <a:ea typeface="+mn-ea"/>
              </a:rPr>
              <a:t>Each </a:t>
            </a:r>
            <a:r>
              <a:rPr lang="en-US" sz="1800" b="1" dirty="0" smtClean="0">
                <a:ea typeface="+mn-ea"/>
              </a:rPr>
              <a:t>subclass</a:t>
            </a:r>
            <a:r>
              <a:rPr lang="en-US" sz="1800" dirty="0" smtClean="0">
                <a:ea typeface="+mn-ea"/>
              </a:rPr>
              <a:t> inherits all variables of its </a:t>
            </a:r>
            <a:r>
              <a:rPr lang="en-US" sz="1800" b="1" dirty="0" smtClean="0">
                <a:ea typeface="+mn-ea"/>
              </a:rPr>
              <a:t>superclass</a:t>
            </a:r>
          </a:p>
          <a:p>
            <a:pPr marL="457200" lvl="1" indent="0" eaLnBrk="1" hangingPunct="1">
              <a:lnSpc>
                <a:spcPct val="90000"/>
              </a:lnSpc>
              <a:buFont typeface="Wingdings" charset="0"/>
              <a:buNone/>
              <a:defRPr/>
            </a:pPr>
            <a:endParaRPr lang="en-US" sz="1800" b="1" dirty="0" smtClean="0">
              <a:ea typeface="+mn-ea"/>
            </a:endParaRPr>
          </a:p>
          <a:p>
            <a:pPr lvl="1" eaLnBrk="1" hangingPunct="1">
              <a:lnSpc>
                <a:spcPct val="90000"/>
              </a:lnSpc>
              <a:buFont typeface="Wingdings" charset="0"/>
              <a:buChar char="n"/>
              <a:defRPr/>
            </a:pPr>
            <a:endParaRPr lang="en-US" sz="1800" dirty="0" smtClean="0">
              <a:ea typeface="+mn-ea"/>
            </a:endParaRPr>
          </a:p>
          <a:p>
            <a:pPr eaLnBrk="1" hangingPunct="1">
              <a:lnSpc>
                <a:spcPct val="90000"/>
              </a:lnSpc>
              <a:buFont typeface="Wingdings" charset="0"/>
              <a:buChar char="p"/>
              <a:defRPr/>
            </a:pPr>
            <a:r>
              <a:rPr lang="en-US" sz="2000" dirty="0" smtClean="0">
                <a:ea typeface="+mn-ea"/>
                <a:cs typeface="+mn-cs"/>
              </a:rPr>
              <a:t>Polymorphism</a:t>
            </a:r>
          </a:p>
          <a:p>
            <a:pPr lvl="1" eaLnBrk="1" hangingPunct="1">
              <a:lnSpc>
                <a:spcPct val="90000"/>
              </a:lnSpc>
              <a:buFont typeface="Wingdings" charset="0"/>
              <a:buChar char="n"/>
              <a:defRPr/>
            </a:pPr>
            <a:r>
              <a:rPr lang="en-US" sz="1800" dirty="0" smtClean="0">
                <a:ea typeface="+mn-ea"/>
              </a:rPr>
              <a:t>Interface same despite different data types </a:t>
            </a:r>
            <a:endParaRPr lang="en-US" sz="2000" dirty="0" smtClean="0">
              <a:ea typeface="+mn-ea"/>
            </a:endParaRPr>
          </a:p>
          <a:p>
            <a:pPr eaLnBrk="1" hangingPunct="1">
              <a:lnSpc>
                <a:spcPct val="90000"/>
              </a:lnSpc>
              <a:buClr>
                <a:schemeClr val="tx1"/>
              </a:buClr>
              <a:buFont typeface="Wingdings" charset="0"/>
              <a:buNone/>
              <a:defRPr/>
            </a:pPr>
            <a:endParaRPr lang="en-US" sz="1800" dirty="0" smtClean="0">
              <a:ea typeface="+mn-ea"/>
              <a:cs typeface="+mn-cs"/>
            </a:endParaRPr>
          </a:p>
        </p:txBody>
      </p:sp>
      <p:sp>
        <p:nvSpPr>
          <p:cNvPr id="15365" name="Oval 5"/>
          <p:cNvSpPr>
            <a:spLocks noChangeArrowheads="1"/>
          </p:cNvSpPr>
          <p:nvPr/>
        </p:nvSpPr>
        <p:spPr bwMode="auto">
          <a:xfrm>
            <a:off x="5499100" y="3476625"/>
            <a:ext cx="541338" cy="541338"/>
          </a:xfrm>
          <a:prstGeom prst="ellipse">
            <a:avLst/>
          </a:prstGeom>
          <a:solidFill>
            <a:srgbClr val="00CCFF"/>
          </a:solidFill>
          <a:ln w="12700">
            <a:solidFill>
              <a:schemeClr val="tx1"/>
            </a:solidFill>
            <a:round/>
            <a:headEnd/>
            <a:tailEnd/>
          </a:ln>
        </p:spPr>
        <p:txBody>
          <a:bodyPr wrap="none" anchor="ctr"/>
          <a:lstStyle/>
          <a:p>
            <a:pPr algn="ctr"/>
            <a:r>
              <a:rPr lang="en-US" sz="1600">
                <a:latin typeface="Times" charset="0"/>
              </a:rPr>
              <a:t>car</a:t>
            </a:r>
            <a:endParaRPr lang="en-US" sz="1400">
              <a:latin typeface="Times" charset="0"/>
            </a:endParaRPr>
          </a:p>
        </p:txBody>
      </p:sp>
      <p:sp>
        <p:nvSpPr>
          <p:cNvPr id="15366" name="Oval 6"/>
          <p:cNvSpPr>
            <a:spLocks noChangeArrowheads="1"/>
          </p:cNvSpPr>
          <p:nvPr/>
        </p:nvSpPr>
        <p:spPr bwMode="auto">
          <a:xfrm>
            <a:off x="6440488" y="4252913"/>
            <a:ext cx="541337" cy="541337"/>
          </a:xfrm>
          <a:prstGeom prst="ellipse">
            <a:avLst/>
          </a:prstGeom>
          <a:solidFill>
            <a:srgbClr val="00CCFF"/>
          </a:solidFill>
          <a:ln w="12700">
            <a:solidFill>
              <a:schemeClr val="tx1"/>
            </a:solidFill>
            <a:round/>
            <a:headEnd/>
            <a:tailEnd/>
          </a:ln>
        </p:spPr>
        <p:txBody>
          <a:bodyPr wrap="none" anchor="ctr"/>
          <a:lstStyle/>
          <a:p>
            <a:pPr algn="ctr"/>
            <a:r>
              <a:rPr lang="en-US" sz="1400">
                <a:latin typeface="Times" charset="0"/>
              </a:rPr>
              <a:t>auto-</a:t>
            </a:r>
          </a:p>
          <a:p>
            <a:pPr algn="ctr"/>
            <a:r>
              <a:rPr lang="en-US" sz="1400">
                <a:latin typeface="Times" charset="0"/>
              </a:rPr>
              <a:t>matic</a:t>
            </a:r>
          </a:p>
        </p:txBody>
      </p:sp>
      <p:sp>
        <p:nvSpPr>
          <p:cNvPr id="15367" name="Oval 7"/>
          <p:cNvSpPr>
            <a:spLocks noChangeArrowheads="1"/>
          </p:cNvSpPr>
          <p:nvPr/>
        </p:nvSpPr>
        <p:spPr bwMode="auto">
          <a:xfrm>
            <a:off x="4689475" y="4270375"/>
            <a:ext cx="541338" cy="541338"/>
          </a:xfrm>
          <a:prstGeom prst="ellipse">
            <a:avLst/>
          </a:prstGeom>
          <a:solidFill>
            <a:srgbClr val="00CCFF"/>
          </a:solidFill>
          <a:ln w="12700">
            <a:solidFill>
              <a:schemeClr val="tx1"/>
            </a:solidFill>
            <a:round/>
            <a:headEnd/>
            <a:tailEnd/>
          </a:ln>
        </p:spPr>
        <p:txBody>
          <a:bodyPr wrap="none" anchor="ctr"/>
          <a:lstStyle/>
          <a:p>
            <a:pPr algn="ctr"/>
            <a:r>
              <a:rPr lang="en-US" sz="1400">
                <a:latin typeface="Times" charset="0"/>
              </a:rPr>
              <a:t>manual</a:t>
            </a:r>
            <a:endParaRPr lang="en-US" sz="1600">
              <a:latin typeface="Times" charset="0"/>
            </a:endParaRPr>
          </a:p>
        </p:txBody>
      </p:sp>
      <p:cxnSp>
        <p:nvCxnSpPr>
          <p:cNvPr id="15368" name="AutoShape 8"/>
          <p:cNvCxnSpPr>
            <a:cxnSpLocks noChangeShapeType="1"/>
            <a:stCxn id="15365" idx="4"/>
            <a:endCxn id="15367" idx="0"/>
          </p:cNvCxnSpPr>
          <p:nvPr/>
        </p:nvCxnSpPr>
        <p:spPr bwMode="auto">
          <a:xfrm rot="5400000">
            <a:off x="5239545" y="3739356"/>
            <a:ext cx="252412" cy="809625"/>
          </a:xfrm>
          <a:prstGeom prst="bentConnector3">
            <a:avLst>
              <a:gd name="adj1" fmla="val 49685"/>
            </a:avLst>
          </a:prstGeom>
          <a:noFill/>
          <a:ln w="9525">
            <a:solidFill>
              <a:schemeClr val="tx1"/>
            </a:solidFill>
            <a:miter lim="800000"/>
            <a:headEnd/>
            <a:tailEnd/>
          </a:ln>
        </p:spPr>
      </p:cxnSp>
      <p:cxnSp>
        <p:nvCxnSpPr>
          <p:cNvPr id="15369" name="AutoShape 9"/>
          <p:cNvCxnSpPr>
            <a:cxnSpLocks noChangeShapeType="1"/>
            <a:stCxn id="15365" idx="4"/>
            <a:endCxn id="15366" idx="0"/>
          </p:cNvCxnSpPr>
          <p:nvPr/>
        </p:nvCxnSpPr>
        <p:spPr bwMode="auto">
          <a:xfrm rot="16200000" flipH="1">
            <a:off x="6123782" y="3664744"/>
            <a:ext cx="234950" cy="941387"/>
          </a:xfrm>
          <a:prstGeom prst="bentConnector3">
            <a:avLst>
              <a:gd name="adj1" fmla="val 50000"/>
            </a:avLst>
          </a:prstGeom>
          <a:noFill/>
          <a:ln w="9525">
            <a:solidFill>
              <a:schemeClr val="tx1"/>
            </a:solidFill>
            <a:miter lim="800000"/>
            <a:headEnd/>
            <a:tailEnd/>
          </a:ln>
        </p:spPr>
      </p:cxnSp>
      <p:sp>
        <p:nvSpPr>
          <p:cNvPr id="15370" name="Text Box 10"/>
          <p:cNvSpPr txBox="1">
            <a:spLocks noChangeArrowheads="1"/>
          </p:cNvSpPr>
          <p:nvPr/>
        </p:nvSpPr>
        <p:spPr bwMode="auto">
          <a:xfrm>
            <a:off x="6270625" y="3527425"/>
            <a:ext cx="1563688" cy="457200"/>
          </a:xfrm>
          <a:prstGeom prst="rect">
            <a:avLst/>
          </a:prstGeom>
          <a:noFill/>
          <a:ln w="9525">
            <a:noFill/>
            <a:miter lim="800000"/>
            <a:headEnd/>
            <a:tailEnd/>
          </a:ln>
        </p:spPr>
        <p:txBody>
          <a:bodyPr wrap="none">
            <a:spAutoFit/>
          </a:bodyPr>
          <a:lstStyle/>
          <a:p>
            <a:r>
              <a:rPr lang="en-US">
                <a:latin typeface="Times" charset="0"/>
              </a:rPr>
              <a:t>Super class</a:t>
            </a:r>
          </a:p>
        </p:txBody>
      </p:sp>
      <p:sp>
        <p:nvSpPr>
          <p:cNvPr id="15371" name="Text Box 11"/>
          <p:cNvSpPr txBox="1">
            <a:spLocks noChangeArrowheads="1"/>
          </p:cNvSpPr>
          <p:nvPr/>
        </p:nvSpPr>
        <p:spPr bwMode="auto">
          <a:xfrm>
            <a:off x="7108825" y="4403725"/>
            <a:ext cx="1504950" cy="457200"/>
          </a:xfrm>
          <a:prstGeom prst="rect">
            <a:avLst/>
          </a:prstGeom>
          <a:noFill/>
          <a:ln w="9525">
            <a:noFill/>
            <a:miter lim="800000"/>
            <a:headEnd/>
            <a:tailEnd/>
          </a:ln>
        </p:spPr>
        <p:txBody>
          <a:bodyPr wrap="none">
            <a:spAutoFit/>
          </a:bodyPr>
          <a:lstStyle/>
          <a:p>
            <a:r>
              <a:rPr lang="en-US">
                <a:latin typeface="Times" charset="0"/>
              </a:rPr>
              <a:t>Subclasses</a:t>
            </a:r>
          </a:p>
        </p:txBody>
      </p:sp>
      <p:sp>
        <p:nvSpPr>
          <p:cNvPr id="15372" name="Oval 12"/>
          <p:cNvSpPr>
            <a:spLocks noChangeArrowheads="1"/>
          </p:cNvSpPr>
          <p:nvPr/>
        </p:nvSpPr>
        <p:spPr bwMode="auto">
          <a:xfrm>
            <a:off x="5629275" y="4978400"/>
            <a:ext cx="541338" cy="541338"/>
          </a:xfrm>
          <a:prstGeom prst="ellipse">
            <a:avLst/>
          </a:prstGeom>
          <a:solidFill>
            <a:srgbClr val="00CCFF"/>
          </a:solidFill>
          <a:ln w="12700">
            <a:solidFill>
              <a:schemeClr val="tx1"/>
            </a:solidFill>
            <a:round/>
            <a:headEnd/>
            <a:tailEnd/>
          </a:ln>
        </p:spPr>
        <p:txBody>
          <a:bodyPr wrap="none" anchor="ctr"/>
          <a:lstStyle/>
          <a:p>
            <a:endParaRPr lang="en-US"/>
          </a:p>
        </p:txBody>
      </p:sp>
      <p:sp>
        <p:nvSpPr>
          <p:cNvPr id="15373" name="Line 13"/>
          <p:cNvSpPr>
            <a:spLocks noChangeShapeType="1"/>
          </p:cNvSpPr>
          <p:nvPr/>
        </p:nvSpPr>
        <p:spPr bwMode="auto">
          <a:xfrm flipH="1">
            <a:off x="5410200" y="5503863"/>
            <a:ext cx="320675" cy="363537"/>
          </a:xfrm>
          <a:prstGeom prst="line">
            <a:avLst/>
          </a:prstGeom>
          <a:noFill/>
          <a:ln w="28575">
            <a:solidFill>
              <a:schemeClr val="tx1"/>
            </a:solidFill>
            <a:round/>
            <a:headEnd/>
            <a:tailEnd type="triangle" w="med" len="med"/>
          </a:ln>
        </p:spPr>
        <p:txBody>
          <a:bodyPr wrap="none" anchor="ctr"/>
          <a:lstStyle/>
          <a:p>
            <a:endParaRPr lang="en-US"/>
          </a:p>
        </p:txBody>
      </p:sp>
      <p:sp>
        <p:nvSpPr>
          <p:cNvPr id="15374" name="Line 14"/>
          <p:cNvSpPr>
            <a:spLocks noChangeShapeType="1"/>
          </p:cNvSpPr>
          <p:nvPr/>
        </p:nvSpPr>
        <p:spPr bwMode="auto">
          <a:xfrm>
            <a:off x="6135688" y="5480050"/>
            <a:ext cx="493712" cy="311150"/>
          </a:xfrm>
          <a:prstGeom prst="line">
            <a:avLst/>
          </a:prstGeom>
          <a:noFill/>
          <a:ln w="28575">
            <a:solidFill>
              <a:schemeClr val="tx1"/>
            </a:solidFill>
            <a:round/>
            <a:headEnd/>
            <a:tailEnd type="triangle" w="med" len="med"/>
          </a:ln>
        </p:spPr>
        <p:txBody>
          <a:bodyPr wrap="none" anchor="ctr"/>
          <a:lstStyle/>
          <a:p>
            <a:endParaRPr lang="en-US"/>
          </a:p>
        </p:txBody>
      </p:sp>
      <p:sp>
        <p:nvSpPr>
          <p:cNvPr id="15375" name="AutoShape 15"/>
          <p:cNvSpPr>
            <a:spLocks noChangeArrowheads="1"/>
          </p:cNvSpPr>
          <p:nvPr/>
        </p:nvSpPr>
        <p:spPr bwMode="auto">
          <a:xfrm>
            <a:off x="4876800" y="5791200"/>
            <a:ext cx="685800" cy="685800"/>
          </a:xfrm>
          <a:prstGeom prst="triangle">
            <a:avLst>
              <a:gd name="adj" fmla="val 50000"/>
            </a:avLst>
          </a:prstGeom>
          <a:solidFill>
            <a:srgbClr val="99FF66"/>
          </a:solidFill>
          <a:ln w="9525">
            <a:solidFill>
              <a:schemeClr val="tx1"/>
            </a:solidFill>
            <a:miter lim="800000"/>
            <a:headEnd/>
            <a:tailEnd/>
          </a:ln>
        </p:spPr>
        <p:txBody>
          <a:bodyPr wrap="none" anchor="ctr"/>
          <a:lstStyle/>
          <a:p>
            <a:endParaRPr lang="en-US"/>
          </a:p>
        </p:txBody>
      </p:sp>
      <p:sp>
        <p:nvSpPr>
          <p:cNvPr id="15376" name="Text Box 16"/>
          <p:cNvSpPr txBox="1">
            <a:spLocks noChangeArrowheads="1"/>
          </p:cNvSpPr>
          <p:nvPr/>
        </p:nvSpPr>
        <p:spPr bwMode="auto">
          <a:xfrm>
            <a:off x="4572000" y="5334000"/>
            <a:ext cx="996950" cy="457200"/>
          </a:xfrm>
          <a:prstGeom prst="rect">
            <a:avLst/>
          </a:prstGeom>
          <a:noFill/>
          <a:ln w="9525">
            <a:noFill/>
            <a:miter lim="800000"/>
            <a:headEnd/>
            <a:tailEnd/>
          </a:ln>
        </p:spPr>
        <p:txBody>
          <a:bodyPr wrap="none">
            <a:spAutoFit/>
          </a:bodyPr>
          <a:lstStyle/>
          <a:p>
            <a:r>
              <a:rPr lang="en-US">
                <a:latin typeface="Times" charset="0"/>
              </a:rPr>
              <a:t>draw()</a:t>
            </a:r>
          </a:p>
        </p:txBody>
      </p:sp>
      <p:sp>
        <p:nvSpPr>
          <p:cNvPr id="15377" name="Text Box 17"/>
          <p:cNvSpPr txBox="1">
            <a:spLocks noChangeArrowheads="1"/>
          </p:cNvSpPr>
          <p:nvPr/>
        </p:nvSpPr>
        <p:spPr bwMode="auto">
          <a:xfrm>
            <a:off x="6629400" y="5257800"/>
            <a:ext cx="996950" cy="457200"/>
          </a:xfrm>
          <a:prstGeom prst="rect">
            <a:avLst/>
          </a:prstGeom>
          <a:noFill/>
          <a:ln w="9525">
            <a:noFill/>
            <a:miter lim="800000"/>
            <a:headEnd/>
            <a:tailEnd/>
          </a:ln>
        </p:spPr>
        <p:txBody>
          <a:bodyPr wrap="none">
            <a:spAutoFit/>
          </a:bodyPr>
          <a:lstStyle/>
          <a:p>
            <a:r>
              <a:rPr lang="en-US">
                <a:latin typeface="Times" charset="0"/>
              </a:rPr>
              <a:t>draw()</a:t>
            </a:r>
          </a:p>
        </p:txBody>
      </p:sp>
      <p:sp>
        <p:nvSpPr>
          <p:cNvPr id="15378" name="Rectangle 18"/>
          <p:cNvSpPr>
            <a:spLocks noChangeArrowheads="1"/>
          </p:cNvSpPr>
          <p:nvPr/>
        </p:nvSpPr>
        <p:spPr bwMode="auto">
          <a:xfrm>
            <a:off x="6477000" y="5791200"/>
            <a:ext cx="533400" cy="6096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379" name="Line 19"/>
          <p:cNvSpPr>
            <a:spLocks noChangeShapeType="1"/>
          </p:cNvSpPr>
          <p:nvPr/>
        </p:nvSpPr>
        <p:spPr bwMode="auto">
          <a:xfrm flipV="1">
            <a:off x="5211763" y="2147888"/>
            <a:ext cx="676275" cy="654050"/>
          </a:xfrm>
          <a:prstGeom prst="line">
            <a:avLst/>
          </a:prstGeom>
          <a:noFill/>
          <a:ln w="9525">
            <a:solidFill>
              <a:schemeClr val="tx1"/>
            </a:solidFill>
            <a:round/>
            <a:headEnd/>
            <a:tailEnd/>
          </a:ln>
        </p:spPr>
        <p:txBody>
          <a:bodyPr wrap="none" anchor="ctr"/>
          <a:lstStyle/>
          <a:p>
            <a:endParaRPr lang="en-US"/>
          </a:p>
        </p:txBody>
      </p:sp>
      <p:sp>
        <p:nvSpPr>
          <p:cNvPr id="15380" name="Line 20"/>
          <p:cNvSpPr>
            <a:spLocks noChangeShapeType="1"/>
          </p:cNvSpPr>
          <p:nvPr/>
        </p:nvSpPr>
        <p:spPr bwMode="auto">
          <a:xfrm>
            <a:off x="5211763" y="2147888"/>
            <a:ext cx="688975" cy="654050"/>
          </a:xfrm>
          <a:prstGeom prst="line">
            <a:avLst/>
          </a:prstGeom>
          <a:noFill/>
          <a:ln w="9525">
            <a:solidFill>
              <a:schemeClr val="tx1"/>
            </a:solidFill>
            <a:round/>
            <a:headEnd/>
            <a:tailEnd/>
          </a:ln>
        </p:spPr>
        <p:txBody>
          <a:bodyPr wrap="none" anchor="ctr"/>
          <a:lstStyle/>
          <a:p>
            <a:endParaRPr lang="en-US"/>
          </a:p>
        </p:txBody>
      </p:sp>
      <p:sp>
        <p:nvSpPr>
          <p:cNvPr id="15381" name="Oval 21"/>
          <p:cNvSpPr>
            <a:spLocks noChangeArrowheads="1"/>
          </p:cNvSpPr>
          <p:nvPr/>
        </p:nvSpPr>
        <p:spPr bwMode="auto">
          <a:xfrm>
            <a:off x="5357813" y="2284413"/>
            <a:ext cx="355600" cy="3794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82" name="Oval 22"/>
          <p:cNvSpPr>
            <a:spLocks noChangeArrowheads="1"/>
          </p:cNvSpPr>
          <p:nvPr/>
        </p:nvSpPr>
        <p:spPr bwMode="auto">
          <a:xfrm>
            <a:off x="7021513" y="1984375"/>
            <a:ext cx="938212" cy="957263"/>
          </a:xfrm>
          <a:prstGeom prst="ellipse">
            <a:avLst/>
          </a:prstGeom>
          <a:solidFill>
            <a:schemeClr val="hlink"/>
          </a:solidFill>
          <a:ln w="12700">
            <a:solidFill>
              <a:schemeClr val="tx1"/>
            </a:solidFill>
            <a:round/>
            <a:headEnd/>
            <a:tailEnd/>
          </a:ln>
        </p:spPr>
        <p:txBody>
          <a:bodyPr wrap="none" anchor="ctr"/>
          <a:lstStyle/>
          <a:p>
            <a:pPr algn="ctr"/>
            <a:endParaRPr lang="en-US">
              <a:latin typeface="Times" charset="0"/>
            </a:endParaRPr>
          </a:p>
        </p:txBody>
      </p:sp>
      <p:sp>
        <p:nvSpPr>
          <p:cNvPr id="15383" name="Line 23"/>
          <p:cNvSpPr>
            <a:spLocks noChangeShapeType="1"/>
          </p:cNvSpPr>
          <p:nvPr/>
        </p:nvSpPr>
        <p:spPr bwMode="auto">
          <a:xfrm flipV="1">
            <a:off x="7165975" y="2144713"/>
            <a:ext cx="676275" cy="654050"/>
          </a:xfrm>
          <a:prstGeom prst="line">
            <a:avLst/>
          </a:prstGeom>
          <a:noFill/>
          <a:ln w="9525">
            <a:solidFill>
              <a:schemeClr val="tx1"/>
            </a:solidFill>
            <a:round/>
            <a:headEnd/>
            <a:tailEnd/>
          </a:ln>
        </p:spPr>
        <p:txBody>
          <a:bodyPr wrap="none" anchor="ctr"/>
          <a:lstStyle/>
          <a:p>
            <a:endParaRPr lang="en-US"/>
          </a:p>
        </p:txBody>
      </p:sp>
      <p:sp>
        <p:nvSpPr>
          <p:cNvPr id="15384" name="Line 24"/>
          <p:cNvSpPr>
            <a:spLocks noChangeShapeType="1"/>
          </p:cNvSpPr>
          <p:nvPr/>
        </p:nvSpPr>
        <p:spPr bwMode="auto">
          <a:xfrm>
            <a:off x="7165975" y="2144713"/>
            <a:ext cx="688975" cy="654050"/>
          </a:xfrm>
          <a:prstGeom prst="line">
            <a:avLst/>
          </a:prstGeom>
          <a:noFill/>
          <a:ln w="9525">
            <a:solidFill>
              <a:schemeClr val="tx1"/>
            </a:solidFill>
            <a:round/>
            <a:headEnd/>
            <a:tailEnd/>
          </a:ln>
        </p:spPr>
        <p:txBody>
          <a:bodyPr wrap="none" anchor="ctr"/>
          <a:lstStyle/>
          <a:p>
            <a:endParaRPr lang="en-US"/>
          </a:p>
        </p:txBody>
      </p:sp>
      <p:sp>
        <p:nvSpPr>
          <p:cNvPr id="15385" name="Oval 25"/>
          <p:cNvSpPr>
            <a:spLocks noChangeArrowheads="1"/>
          </p:cNvSpPr>
          <p:nvPr/>
        </p:nvSpPr>
        <p:spPr bwMode="auto">
          <a:xfrm>
            <a:off x="7312025" y="2281238"/>
            <a:ext cx="355600" cy="379412"/>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15386" name="Freeform 26"/>
          <p:cNvSpPr>
            <a:spLocks/>
          </p:cNvSpPr>
          <p:nvPr/>
        </p:nvSpPr>
        <p:spPr bwMode="auto">
          <a:xfrm>
            <a:off x="5708650" y="1611313"/>
            <a:ext cx="1722438" cy="406400"/>
          </a:xfrm>
          <a:custGeom>
            <a:avLst/>
            <a:gdLst>
              <a:gd name="T0" fmla="*/ 0 w 1085"/>
              <a:gd name="T1" fmla="*/ 2147483647 h 256"/>
              <a:gd name="T2" fmla="*/ 2147483647 w 1085"/>
              <a:gd name="T3" fmla="*/ 2147483647 h 256"/>
              <a:gd name="T4" fmla="*/ 2147483647 w 1085"/>
              <a:gd name="T5" fmla="*/ 2147483647 h 256"/>
              <a:gd name="T6" fmla="*/ 2147483647 w 1085"/>
              <a:gd name="T7" fmla="*/ 2147483647 h 256"/>
              <a:gd name="T8" fmla="*/ 2147483647 w 1085"/>
              <a:gd name="T9" fmla="*/ 2147483647 h 256"/>
              <a:gd name="T10" fmla="*/ 0 60000 65536"/>
              <a:gd name="T11" fmla="*/ 0 60000 65536"/>
              <a:gd name="T12" fmla="*/ 0 60000 65536"/>
              <a:gd name="T13" fmla="*/ 0 60000 65536"/>
              <a:gd name="T14" fmla="*/ 0 60000 65536"/>
              <a:gd name="T15" fmla="*/ 0 w 1085"/>
              <a:gd name="T16" fmla="*/ 0 h 256"/>
              <a:gd name="T17" fmla="*/ 1085 w 1085"/>
              <a:gd name="T18" fmla="*/ 256 h 256"/>
            </a:gdLst>
            <a:ahLst/>
            <a:cxnLst>
              <a:cxn ang="T10">
                <a:pos x="T0" y="T1"/>
              </a:cxn>
              <a:cxn ang="T11">
                <a:pos x="T2" y="T3"/>
              </a:cxn>
              <a:cxn ang="T12">
                <a:pos x="T4" y="T5"/>
              </a:cxn>
              <a:cxn ang="T13">
                <a:pos x="T6" y="T7"/>
              </a:cxn>
              <a:cxn ang="T14">
                <a:pos x="T8" y="T9"/>
              </a:cxn>
            </a:cxnLst>
            <a:rect l="T15" t="T16" r="T17" b="T18"/>
            <a:pathLst>
              <a:path w="1085" h="256">
                <a:moveTo>
                  <a:pt x="0" y="249"/>
                </a:moveTo>
                <a:cubicBezTo>
                  <a:pt x="109" y="176"/>
                  <a:pt x="219" y="103"/>
                  <a:pt x="352" y="62"/>
                </a:cubicBezTo>
                <a:cubicBezTo>
                  <a:pt x="484" y="20"/>
                  <a:pt x="686" y="0"/>
                  <a:pt x="793" y="2"/>
                </a:cubicBezTo>
                <a:cubicBezTo>
                  <a:pt x="900" y="3"/>
                  <a:pt x="946" y="26"/>
                  <a:pt x="995" y="69"/>
                </a:cubicBezTo>
                <a:cubicBezTo>
                  <a:pt x="1043" y="111"/>
                  <a:pt x="1070" y="224"/>
                  <a:pt x="1085" y="256"/>
                </a:cubicBezTo>
              </a:path>
            </a:pathLst>
          </a:custGeom>
          <a:noFill/>
          <a:ln w="19050" cmpd="sng">
            <a:solidFill>
              <a:schemeClr val="tx1"/>
            </a:solidFill>
            <a:round/>
            <a:headEnd type="none" w="med" len="med"/>
            <a:tailEnd type="triangle" w="med" len="med"/>
          </a:ln>
        </p:spPr>
        <p:txBody>
          <a:bodyPr wrap="none" anchor="ctr"/>
          <a:lstStyle/>
          <a:p>
            <a:endParaRPr lang="en-US"/>
          </a:p>
        </p:txBody>
      </p:sp>
      <p:sp>
        <p:nvSpPr>
          <p:cNvPr id="15387" name="Freeform 27"/>
          <p:cNvSpPr>
            <a:spLocks/>
          </p:cNvSpPr>
          <p:nvPr/>
        </p:nvSpPr>
        <p:spPr bwMode="auto">
          <a:xfrm>
            <a:off x="5780088" y="2635250"/>
            <a:ext cx="1863725" cy="701675"/>
          </a:xfrm>
          <a:custGeom>
            <a:avLst/>
            <a:gdLst>
              <a:gd name="T0" fmla="*/ 0 w 1174"/>
              <a:gd name="T1" fmla="*/ 2147483647 h 442"/>
              <a:gd name="T2" fmla="*/ 2147483647 w 1174"/>
              <a:gd name="T3" fmla="*/ 2147483647 h 442"/>
              <a:gd name="T4" fmla="*/ 2147483647 w 1174"/>
              <a:gd name="T5" fmla="*/ 2147483647 h 442"/>
              <a:gd name="T6" fmla="*/ 2147483647 w 1174"/>
              <a:gd name="T7" fmla="*/ 2147483647 h 442"/>
              <a:gd name="T8" fmla="*/ 2147483647 w 1174"/>
              <a:gd name="T9" fmla="*/ 0 h 442"/>
              <a:gd name="T10" fmla="*/ 0 60000 65536"/>
              <a:gd name="T11" fmla="*/ 0 60000 65536"/>
              <a:gd name="T12" fmla="*/ 0 60000 65536"/>
              <a:gd name="T13" fmla="*/ 0 60000 65536"/>
              <a:gd name="T14" fmla="*/ 0 60000 65536"/>
              <a:gd name="T15" fmla="*/ 0 w 1174"/>
              <a:gd name="T16" fmla="*/ 0 h 442"/>
              <a:gd name="T17" fmla="*/ 1174 w 1174"/>
              <a:gd name="T18" fmla="*/ 442 h 442"/>
            </a:gdLst>
            <a:ahLst/>
            <a:cxnLst>
              <a:cxn ang="T10">
                <a:pos x="T0" y="T1"/>
              </a:cxn>
              <a:cxn ang="T11">
                <a:pos x="T2" y="T3"/>
              </a:cxn>
              <a:cxn ang="T12">
                <a:pos x="T4" y="T5"/>
              </a:cxn>
              <a:cxn ang="T13">
                <a:pos x="T6" y="T7"/>
              </a:cxn>
              <a:cxn ang="T14">
                <a:pos x="T8" y="T9"/>
              </a:cxn>
            </a:cxnLst>
            <a:rect l="T15" t="T16" r="T17" b="T18"/>
            <a:pathLst>
              <a:path w="1174" h="442">
                <a:moveTo>
                  <a:pt x="0" y="157"/>
                </a:moveTo>
                <a:cubicBezTo>
                  <a:pt x="124" y="261"/>
                  <a:pt x="249" y="365"/>
                  <a:pt x="397" y="404"/>
                </a:cubicBezTo>
                <a:cubicBezTo>
                  <a:pt x="544" y="442"/>
                  <a:pt x="759" y="415"/>
                  <a:pt x="883" y="389"/>
                </a:cubicBezTo>
                <a:cubicBezTo>
                  <a:pt x="1006" y="362"/>
                  <a:pt x="1099" y="311"/>
                  <a:pt x="1137" y="247"/>
                </a:cubicBezTo>
                <a:cubicBezTo>
                  <a:pt x="1174" y="182"/>
                  <a:pt x="1140" y="91"/>
                  <a:pt x="1107" y="0"/>
                </a:cubicBezTo>
              </a:path>
            </a:pathLst>
          </a:custGeom>
          <a:noFill/>
          <a:ln w="19050" cmpd="sng">
            <a:solidFill>
              <a:schemeClr val="tx1"/>
            </a:solidFill>
            <a:round/>
            <a:headEnd type="none" w="med" len="med"/>
            <a:tailEnd type="triangle" w="med" len="med"/>
          </a:ln>
        </p:spPr>
        <p:txBody>
          <a:bodyPr wrap="none" anchor="ctr"/>
          <a:lstStyle/>
          <a:p>
            <a:endParaRPr lang="en-US"/>
          </a:p>
        </p:txBody>
      </p:sp>
      <p:sp>
        <p:nvSpPr>
          <p:cNvPr id="15388" name="Line 28"/>
          <p:cNvSpPr>
            <a:spLocks noChangeShapeType="1"/>
          </p:cNvSpPr>
          <p:nvPr/>
        </p:nvSpPr>
        <p:spPr bwMode="auto">
          <a:xfrm>
            <a:off x="6872288" y="3122613"/>
            <a:ext cx="309562" cy="342900"/>
          </a:xfrm>
          <a:prstGeom prst="line">
            <a:avLst/>
          </a:prstGeom>
          <a:noFill/>
          <a:ln w="38100">
            <a:solidFill>
              <a:srgbClr val="FF0000"/>
            </a:solidFill>
            <a:round/>
            <a:headEnd/>
            <a:tailEnd/>
          </a:ln>
        </p:spPr>
        <p:txBody>
          <a:bodyPr wrap="none" anchor="ctr"/>
          <a:lstStyle/>
          <a:p>
            <a:endParaRPr lang="en-US"/>
          </a:p>
        </p:txBody>
      </p:sp>
      <p:sp>
        <p:nvSpPr>
          <p:cNvPr id="15389" name="Line 29"/>
          <p:cNvSpPr>
            <a:spLocks noChangeShapeType="1"/>
          </p:cNvSpPr>
          <p:nvPr/>
        </p:nvSpPr>
        <p:spPr bwMode="auto">
          <a:xfrm flipV="1">
            <a:off x="6896100" y="3051175"/>
            <a:ext cx="296863" cy="461963"/>
          </a:xfrm>
          <a:prstGeom prst="line">
            <a:avLst/>
          </a:prstGeom>
          <a:noFill/>
          <a:ln w="38100">
            <a:solidFill>
              <a:srgbClr val="FF0000"/>
            </a:solidFill>
            <a:round/>
            <a:headEnd/>
            <a:tailEnd/>
          </a:ln>
        </p:spPr>
        <p:txBody>
          <a:bodyPr wrap="none" anchor="ctr"/>
          <a:lstStyle/>
          <a:p>
            <a:endParaRPr lang="en-US"/>
          </a:p>
        </p:txBody>
      </p:sp>
      <p:sp>
        <p:nvSpPr>
          <p:cNvPr id="15391" name="Slide Number Placeholder 2"/>
          <p:cNvSpPr>
            <a:spLocks noGrp="1"/>
          </p:cNvSpPr>
          <p:nvPr>
            <p:ph type="sldNum" sz="quarter" idx="12"/>
          </p:nvPr>
        </p:nvSpPr>
        <p:spPr>
          <a:noFill/>
          <a:ln>
            <a:miter lim="800000"/>
            <a:headEnd/>
            <a:tailEnd/>
          </a:ln>
        </p:spPr>
        <p:txBody>
          <a:bodyPr/>
          <a:lstStyle/>
          <a:p>
            <a:fld id="{8FDED97F-109D-4260-ADED-B0315C97C90D}"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a:t>
            </a:r>
            <a:endParaRPr lang="en-US" dirty="0"/>
          </a:p>
        </p:txBody>
      </p:sp>
      <p:sp>
        <p:nvSpPr>
          <p:cNvPr id="4" name="Rectangle 3"/>
          <p:cNvSpPr/>
          <p:nvPr/>
        </p:nvSpPr>
        <p:spPr>
          <a:xfrm>
            <a:off x="381000" y="1676400"/>
            <a:ext cx="8382000" cy="3293209"/>
          </a:xfrm>
          <a:prstGeom prst="rect">
            <a:avLst/>
          </a:prstGeom>
        </p:spPr>
        <p:txBody>
          <a:bodyPr wrap="square">
            <a:spAutoFit/>
          </a:bodyPr>
          <a:lstStyle/>
          <a:p>
            <a:pPr>
              <a:buFont typeface="Wingdings" charset="0"/>
              <a:buChar char="p"/>
              <a:defRPr/>
            </a:pPr>
            <a:r>
              <a:rPr lang="en-US" altLang="zh-CN" sz="2400" dirty="0"/>
              <a:t>Fundamental unit of Java program</a:t>
            </a:r>
          </a:p>
          <a:p>
            <a:pPr>
              <a:buFont typeface="Wingdings" charset="0"/>
              <a:buChar char="p"/>
              <a:defRPr/>
            </a:pPr>
            <a:r>
              <a:rPr lang="en-US" altLang="zh-CN" sz="2400" u="sng" dirty="0"/>
              <a:t>All java programs are classes</a:t>
            </a:r>
          </a:p>
          <a:p>
            <a:pPr>
              <a:buFont typeface="Wingdings" charset="0"/>
              <a:buChar char="p"/>
              <a:defRPr/>
            </a:pPr>
            <a:r>
              <a:rPr lang="en-US" sz="2400" dirty="0"/>
              <a:t>A class is a template or blueprint for objects</a:t>
            </a:r>
            <a:endParaRPr lang="en-US" altLang="zh-CN" sz="2400" dirty="0"/>
          </a:p>
          <a:p>
            <a:pPr>
              <a:buFont typeface="Wingdings" charset="0"/>
              <a:buChar char="p"/>
              <a:defRPr/>
            </a:pPr>
            <a:r>
              <a:rPr lang="en-US" altLang="zh-CN" sz="2400" dirty="0"/>
              <a:t>A class describes a set of objects that have identical characteristics (data elements) and behaviors (methods).</a:t>
            </a:r>
          </a:p>
          <a:p>
            <a:pPr lvl="1">
              <a:buFont typeface="Wingdings" charset="0"/>
              <a:buChar char="n"/>
              <a:defRPr/>
            </a:pPr>
            <a:r>
              <a:rPr lang="en-US" altLang="zh-CN" sz="2000" dirty="0"/>
              <a:t>Existing classes provided by JRE</a:t>
            </a:r>
          </a:p>
          <a:p>
            <a:pPr lvl="1">
              <a:buFont typeface="Wingdings" charset="0"/>
              <a:buChar char="n"/>
              <a:defRPr/>
            </a:pPr>
            <a:r>
              <a:rPr lang="en-US" altLang="zh-CN" sz="2000" dirty="0"/>
              <a:t>User defined classes</a:t>
            </a:r>
          </a:p>
          <a:p>
            <a:pPr>
              <a:buFont typeface="Wingdings" charset="0"/>
              <a:buChar char="p"/>
              <a:defRPr/>
            </a:pPr>
            <a:r>
              <a:rPr lang="en-US" altLang="zh-CN" sz="2400" dirty="0"/>
              <a:t>Each class defines a set of fields (variables), methods or other classes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Example of Class Person</a:t>
            </a:r>
            <a:endParaRPr lang="en-US" dirty="0"/>
          </a:p>
        </p:txBody>
      </p:sp>
      <p:sp>
        <p:nvSpPr>
          <p:cNvPr id="4" name="Text Box 4"/>
          <p:cNvSpPr txBox="1">
            <a:spLocks noChangeArrowheads="1"/>
          </p:cNvSpPr>
          <p:nvPr/>
        </p:nvSpPr>
        <p:spPr bwMode="auto">
          <a:xfrm>
            <a:off x="685800" y="1219200"/>
            <a:ext cx="7921625" cy="5478423"/>
          </a:xfrm>
          <a:prstGeom prst="rect">
            <a:avLst/>
          </a:prstGeom>
          <a:noFill/>
          <a:ln w="9525">
            <a:noFill/>
            <a:miter lim="800000"/>
            <a:headEnd/>
            <a:tailEnd/>
          </a:ln>
        </p:spPr>
        <p:txBody>
          <a:bodyPr wrap="square">
            <a:spAutoFit/>
          </a:bodyPr>
          <a:lstStyle/>
          <a:p>
            <a:pPr>
              <a:spcBef>
                <a:spcPct val="50000"/>
              </a:spcBef>
            </a:pPr>
            <a:r>
              <a:rPr lang="en-US" altLang="zh-CN" sz="2000" dirty="0">
                <a:latin typeface="Courier New" pitchFamily="49" charset="0"/>
                <a:cs typeface="Courier New" pitchFamily="49" charset="0"/>
              </a:rPr>
              <a:t>Person </a:t>
            </a:r>
            <a:r>
              <a:rPr lang="en-US" altLang="zh-CN" sz="2000" dirty="0" err="1" smtClean="0">
                <a:latin typeface="Courier New" pitchFamily="49" charset="0"/>
                <a:cs typeface="Courier New" pitchFamily="49" charset="0"/>
              </a:rPr>
              <a:t>Fahim</a:t>
            </a:r>
            <a:r>
              <a:rPr lang="en-US" altLang="zh-CN" sz="2000" dirty="0" smtClean="0">
                <a:latin typeface="Courier New" pitchFamily="49" charset="0"/>
                <a:cs typeface="Courier New" pitchFamily="49" charset="0"/>
              </a:rPr>
              <a:t>;</a:t>
            </a:r>
            <a:r>
              <a:rPr lang="en-US" altLang="zh-CN" sz="2000" dirty="0">
                <a:latin typeface="Courier New" pitchFamily="49" charset="0"/>
                <a:cs typeface="Courier New" pitchFamily="49" charset="0"/>
              </a:rPr>
              <a:t>	  </a:t>
            </a:r>
            <a:r>
              <a:rPr lang="en-US" altLang="zh-CN" sz="2000" dirty="0">
                <a:solidFill>
                  <a:srgbClr val="0000FF"/>
                </a:solidFill>
                <a:latin typeface="Courier New" pitchFamily="49" charset="0"/>
                <a:cs typeface="Courier New" pitchFamily="49" charset="0"/>
              </a:rPr>
              <a:t>//</a:t>
            </a:r>
            <a:r>
              <a:rPr lang="en-US" altLang="zh-CN" sz="2000" dirty="0" smtClean="0">
                <a:solidFill>
                  <a:srgbClr val="0000FF"/>
                </a:solidFill>
                <a:latin typeface="Courier New" pitchFamily="49" charset="0"/>
                <a:cs typeface="Courier New" pitchFamily="49" charset="0"/>
              </a:rPr>
              <a:t>declaration</a:t>
            </a:r>
          </a:p>
          <a:p>
            <a:pPr>
              <a:spcBef>
                <a:spcPct val="50000"/>
              </a:spcBef>
            </a:pPr>
            <a:r>
              <a:rPr lang="en-US" altLang="zh-CN" sz="2000" dirty="0" smtClean="0">
                <a:solidFill>
                  <a:schemeClr val="hlink"/>
                </a:solidFill>
              </a:rPr>
              <a:t>//only created the reference, not an object. It points to nothing now (null).</a:t>
            </a:r>
            <a:endParaRPr lang="zh-CN" altLang="en-US" sz="2000" dirty="0" smtClean="0">
              <a:solidFill>
                <a:schemeClr val="hlink"/>
              </a:solidFill>
            </a:endParaRPr>
          </a:p>
          <a:p>
            <a:pPr>
              <a:spcBef>
                <a:spcPct val="50000"/>
              </a:spcBef>
            </a:pPr>
            <a:endParaRPr lang="en-US" altLang="zh-CN" sz="2000" dirty="0">
              <a:solidFill>
                <a:srgbClr val="0000FF"/>
              </a:solidFill>
              <a:latin typeface="Courier New" pitchFamily="49" charset="0"/>
              <a:cs typeface="Courier New" pitchFamily="49" charset="0"/>
            </a:endParaRPr>
          </a:p>
          <a:p>
            <a:pPr>
              <a:spcBef>
                <a:spcPct val="50000"/>
              </a:spcBef>
            </a:pPr>
            <a:r>
              <a:rPr lang="en-US" altLang="zh-CN" sz="2000" dirty="0" err="1" smtClean="0">
                <a:latin typeface="Courier New" pitchFamily="49" charset="0"/>
                <a:cs typeface="Courier New" pitchFamily="49" charset="0"/>
              </a:rPr>
              <a:t>Fahim</a:t>
            </a:r>
            <a:r>
              <a:rPr lang="en-US" altLang="zh-CN" sz="2000" dirty="0" smtClean="0">
                <a:latin typeface="Courier New" pitchFamily="49" charset="0"/>
                <a:cs typeface="Courier New" pitchFamily="49" charset="0"/>
              </a:rPr>
              <a:t> </a:t>
            </a:r>
            <a:r>
              <a:rPr lang="en-US" altLang="zh-CN" sz="2000" dirty="0">
                <a:latin typeface="Courier New" pitchFamily="49" charset="0"/>
                <a:cs typeface="Courier New" pitchFamily="49" charset="0"/>
              </a:rPr>
              <a:t>= new Person();</a:t>
            </a:r>
            <a:r>
              <a:rPr lang="en-US" altLang="zh-CN" sz="2000" dirty="0">
                <a:solidFill>
                  <a:srgbClr val="0000FF"/>
                </a:solidFill>
                <a:latin typeface="Courier New" pitchFamily="49" charset="0"/>
                <a:cs typeface="Courier New" pitchFamily="49" charset="0"/>
              </a:rPr>
              <a:t>//create an object of </a:t>
            </a:r>
            <a:r>
              <a:rPr lang="en-US" altLang="zh-CN" sz="2000" dirty="0" smtClean="0">
                <a:solidFill>
                  <a:srgbClr val="0000FF"/>
                </a:solidFill>
                <a:latin typeface="Courier New" pitchFamily="49" charset="0"/>
                <a:cs typeface="Courier New" pitchFamily="49" charset="0"/>
              </a:rPr>
              <a:t>Person</a:t>
            </a:r>
          </a:p>
          <a:p>
            <a:pPr>
              <a:spcBef>
                <a:spcPct val="50000"/>
              </a:spcBef>
            </a:pPr>
            <a:r>
              <a:rPr lang="en-US" altLang="zh-CN" sz="2000" dirty="0" smtClean="0">
                <a:solidFill>
                  <a:schemeClr val="hlink"/>
                </a:solidFill>
              </a:rPr>
              <a:t>//create the object (allocate storage in memory), and </a:t>
            </a:r>
            <a:r>
              <a:rPr lang="en-US" altLang="zh-CN" sz="2000" dirty="0" err="1" smtClean="0">
                <a:solidFill>
                  <a:schemeClr val="hlink"/>
                </a:solidFill>
              </a:rPr>
              <a:t>Fahim</a:t>
            </a:r>
            <a:r>
              <a:rPr lang="en-US" altLang="zh-CN" sz="2000" dirty="0" smtClean="0">
                <a:solidFill>
                  <a:schemeClr val="hlink"/>
                </a:solidFill>
              </a:rPr>
              <a:t> is initialized.</a:t>
            </a:r>
          </a:p>
          <a:p>
            <a:pPr>
              <a:spcBef>
                <a:spcPct val="50000"/>
              </a:spcBef>
            </a:pPr>
            <a:endParaRPr lang="en-US" altLang="zh-CN" sz="2000" dirty="0">
              <a:solidFill>
                <a:srgbClr val="0000FF"/>
              </a:solidFill>
              <a:latin typeface="Courier New" pitchFamily="49" charset="0"/>
              <a:cs typeface="Courier New" pitchFamily="49" charset="0"/>
            </a:endParaRPr>
          </a:p>
          <a:p>
            <a:pPr>
              <a:spcBef>
                <a:spcPct val="50000"/>
              </a:spcBef>
            </a:pPr>
            <a:r>
              <a:rPr lang="en-US" altLang="zh-CN" sz="2000" dirty="0" smtClean="0">
                <a:latin typeface="Courier New" pitchFamily="49" charset="0"/>
                <a:cs typeface="Courier New" pitchFamily="49" charset="0"/>
              </a:rPr>
              <a:t>Fahim.name</a:t>
            </a:r>
            <a:r>
              <a:rPr lang="en-US" altLang="zh-CN" sz="2000" dirty="0">
                <a:latin typeface="Courier New" pitchFamily="49" charset="0"/>
                <a:cs typeface="Courier New" pitchFamily="49" charset="0"/>
              </a:rPr>
              <a:t>= </a:t>
            </a:r>
            <a:r>
              <a:rPr lang="en-US" altLang="zh-CN" sz="2000" dirty="0" smtClean="0">
                <a:latin typeface="Courier New" pitchFamily="49" charset="0"/>
                <a:cs typeface="Courier New" pitchFamily="49" charset="0"/>
              </a:rPr>
              <a:t>“</a:t>
            </a:r>
            <a:r>
              <a:rPr lang="en-US" altLang="zh-CN" sz="2000" dirty="0" err="1" smtClean="0">
                <a:latin typeface="Courier New" pitchFamily="49" charset="0"/>
                <a:cs typeface="Courier New" pitchFamily="49" charset="0"/>
              </a:rPr>
              <a:t>Fahim</a:t>
            </a:r>
            <a:r>
              <a:rPr lang="en-US" altLang="zh-CN" sz="2000" dirty="0" smtClean="0">
                <a:latin typeface="Courier New" pitchFamily="49" charset="0"/>
                <a:cs typeface="Courier New" pitchFamily="49" charset="0"/>
              </a:rPr>
              <a:t> </a:t>
            </a:r>
            <a:r>
              <a:rPr lang="en-US" altLang="zh-CN" sz="2000" dirty="0" err="1" smtClean="0">
                <a:latin typeface="Courier New" pitchFamily="49" charset="0"/>
                <a:cs typeface="Courier New" pitchFamily="49" charset="0"/>
              </a:rPr>
              <a:t>Uddin</a:t>
            </a:r>
            <a:r>
              <a:rPr lang="en-US" altLang="zh-CN" sz="2000" dirty="0" smtClean="0">
                <a:latin typeface="Courier New" pitchFamily="49" charset="0"/>
                <a:cs typeface="Courier New" pitchFamily="49" charset="0"/>
              </a:rPr>
              <a:t>”;</a:t>
            </a:r>
            <a:r>
              <a:rPr lang="en-US" altLang="zh-CN" sz="2000" dirty="0" smtClean="0">
                <a:solidFill>
                  <a:srgbClr val="0000FF"/>
                </a:solidFill>
                <a:latin typeface="Courier New" pitchFamily="49" charset="0"/>
                <a:cs typeface="Courier New" pitchFamily="49" charset="0"/>
              </a:rPr>
              <a:t>//</a:t>
            </a:r>
            <a:r>
              <a:rPr lang="en-US" altLang="zh-CN" sz="2000" dirty="0">
                <a:solidFill>
                  <a:srgbClr val="0000FF"/>
                </a:solidFill>
                <a:latin typeface="Courier New" pitchFamily="49" charset="0"/>
                <a:cs typeface="Courier New" pitchFamily="49" charset="0"/>
              </a:rPr>
              <a:t>access its </a:t>
            </a:r>
            <a:r>
              <a:rPr lang="en-US" altLang="zh-CN" sz="2000" dirty="0" smtClean="0">
                <a:solidFill>
                  <a:srgbClr val="0000FF"/>
                </a:solidFill>
                <a:latin typeface="Courier New" pitchFamily="49" charset="0"/>
                <a:cs typeface="Courier New" pitchFamily="49" charset="0"/>
              </a:rPr>
              <a:t>field</a:t>
            </a:r>
          </a:p>
          <a:p>
            <a:pPr>
              <a:spcBef>
                <a:spcPct val="50000"/>
              </a:spcBef>
            </a:pPr>
            <a:r>
              <a:rPr lang="en-US" altLang="zh-CN" sz="2000" dirty="0" smtClean="0">
                <a:solidFill>
                  <a:schemeClr val="hlink"/>
                </a:solidFill>
              </a:rPr>
              <a:t>//access the object through the reference</a:t>
            </a:r>
          </a:p>
          <a:p>
            <a:pPr>
              <a:spcBef>
                <a:spcPct val="50000"/>
              </a:spcBef>
            </a:pPr>
            <a:r>
              <a:rPr lang="en-US" altLang="zh-CN" sz="2000" dirty="0" smtClean="0">
                <a:latin typeface="Courier New" pitchFamily="49" charset="0"/>
                <a:cs typeface="Courier New" pitchFamily="49" charset="0"/>
              </a:rPr>
              <a:t>Person Tom </a:t>
            </a:r>
            <a:r>
              <a:rPr lang="en-US" altLang="zh-CN" sz="2000" dirty="0">
                <a:latin typeface="Courier New" pitchFamily="49" charset="0"/>
                <a:cs typeface="Courier New" pitchFamily="49" charset="0"/>
              </a:rPr>
              <a:t>= new Person();</a:t>
            </a:r>
          </a:p>
          <a:p>
            <a:pPr>
              <a:spcBef>
                <a:spcPct val="50000"/>
              </a:spcBef>
            </a:pPr>
            <a:r>
              <a:rPr lang="en-US" altLang="zh-CN" sz="2000" dirty="0" smtClean="0">
                <a:latin typeface="Courier New" pitchFamily="49" charset="0"/>
                <a:cs typeface="Courier New" pitchFamily="49" charset="0"/>
              </a:rPr>
              <a:t>Tom.name=“Tom Jackson”;</a:t>
            </a:r>
            <a:endParaRPr lang="en-US" altLang="zh-CN" sz="2000" dirty="0">
              <a:latin typeface="Courier New" pitchFamily="49" charset="0"/>
              <a:cs typeface="Courier New" pitchFamily="49" charset="0"/>
            </a:endParaRPr>
          </a:p>
          <a:p>
            <a:pPr>
              <a:spcBef>
                <a:spcPct val="50000"/>
              </a:spcBef>
            </a:pPr>
            <a:r>
              <a:rPr lang="en-US" altLang="zh-CN" sz="2000" dirty="0" err="1" smtClean="0">
                <a:latin typeface="Courier New" pitchFamily="49" charset="0"/>
                <a:cs typeface="Courier New" pitchFamily="49" charset="0"/>
              </a:rPr>
              <a:t>Fahim.printInfo</a:t>
            </a:r>
            <a:r>
              <a:rPr lang="en-US" altLang="zh-CN" sz="2000" dirty="0">
                <a:latin typeface="Courier New" pitchFamily="49" charset="0"/>
                <a:cs typeface="Courier New" pitchFamily="49" charset="0"/>
              </a:rPr>
              <a:t>();     </a:t>
            </a:r>
            <a:r>
              <a:rPr lang="en-US" altLang="zh-CN" sz="2000" dirty="0">
                <a:solidFill>
                  <a:srgbClr val="0000FF"/>
                </a:solidFill>
                <a:latin typeface="Courier New" pitchFamily="49" charset="0"/>
                <a:cs typeface="Courier New" pitchFamily="49" charset="0"/>
              </a:rPr>
              <a:t>// call method </a:t>
            </a:r>
            <a:endParaRPr lang="en-US" altLang="zh-CN" sz="2000" dirty="0">
              <a:latin typeface="Courier New" pitchFamily="49" charset="0"/>
              <a:cs typeface="Courier New" pitchFamily="49" charset="0"/>
            </a:endParaRPr>
          </a:p>
          <a:p>
            <a:pPr>
              <a:spcBef>
                <a:spcPct val="50000"/>
              </a:spcBef>
            </a:pPr>
            <a:r>
              <a:rPr lang="en-US" altLang="zh-CN" sz="2000" dirty="0" err="1" smtClean="0">
                <a:latin typeface="Courier New" pitchFamily="49" charset="0"/>
                <a:cs typeface="Courier New" pitchFamily="49" charset="0"/>
              </a:rPr>
              <a:t>Tom.printInfo</a:t>
            </a:r>
            <a:r>
              <a:rPr lang="en-US" altLang="zh-CN" sz="2000" dirty="0">
                <a:latin typeface="Courier New" pitchFamily="49" charset="0"/>
                <a:cs typeface="Courier New" pitchFamily="49"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Essence, I want you to</a:t>
            </a:r>
            <a:endParaRPr lang="en-US" dirty="0"/>
          </a:p>
        </p:txBody>
      </p:sp>
      <p:sp>
        <p:nvSpPr>
          <p:cNvPr id="3" name="Content Placeholder 2"/>
          <p:cNvSpPr>
            <a:spLocks noGrp="1"/>
          </p:cNvSpPr>
          <p:nvPr>
            <p:ph idx="1"/>
          </p:nvPr>
        </p:nvSpPr>
        <p:spPr/>
        <p:txBody>
          <a:bodyPr/>
          <a:lstStyle/>
          <a:p>
            <a:r>
              <a:rPr lang="en-US" dirty="0" smtClean="0"/>
              <a:t>Understand Object and It’s Usage</a:t>
            </a:r>
          </a:p>
          <a:p>
            <a:r>
              <a:rPr lang="en-US" dirty="0" smtClean="0"/>
              <a:t>Classes</a:t>
            </a:r>
          </a:p>
          <a:p>
            <a:r>
              <a:rPr lang="en-US" dirty="0" smtClean="0"/>
              <a:t>What differentiate an OOP from Non-OOP?</a:t>
            </a:r>
          </a:p>
          <a:p>
            <a:r>
              <a:rPr lang="en-US" dirty="0" smtClean="0"/>
              <a:t>Can you write a program that looks like a OOP but it is not?</a:t>
            </a:r>
          </a:p>
          <a:p>
            <a:r>
              <a:rPr lang="en-US" dirty="0" smtClean="0"/>
              <a:t>Memory management and usage.</a:t>
            </a:r>
          </a:p>
          <a:p>
            <a:r>
              <a:rPr lang="en-US" dirty="0" smtClean="0"/>
              <a:t>Rest, you figure out.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JRE and JVM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JVM is, in effect, a </a:t>
            </a:r>
            <a:r>
              <a:rPr lang="en-US" dirty="0" err="1" smtClean="0"/>
              <a:t>bytecode</a:t>
            </a:r>
            <a:r>
              <a:rPr lang="en-US" dirty="0" smtClean="0"/>
              <a:t> interpreting machine running on a hardware machine. This interpreting stage has an overhead and slows the program execution performance of Java applications. </a:t>
            </a:r>
          </a:p>
          <a:p>
            <a:r>
              <a:rPr lang="en-US" dirty="0" smtClean="0"/>
              <a:t>Java </a:t>
            </a:r>
            <a:r>
              <a:rPr lang="en-US" dirty="0" err="1" smtClean="0"/>
              <a:t>bytecode</a:t>
            </a:r>
            <a:r>
              <a:rPr lang="en-US" dirty="0" smtClean="0"/>
              <a:t> is extremely compact, allowing it to be easily delivered over a network. </a:t>
            </a:r>
          </a:p>
          <a:p>
            <a:r>
              <a:rPr lang="en-US" dirty="0" smtClean="0"/>
              <a:t>In theory, the JVM in each Web browser is built to the same specification, requiring that one version of source code should be compatible with many platforms, provided that a Java enabled Web browser exists for that platform. </a:t>
            </a:r>
          </a:p>
          <a:p>
            <a:r>
              <a:rPr lang="en-US" dirty="0" smtClean="0"/>
              <a:t>In reality, not all Web browsers implement the exact same JVM specification, introducing minor inconsistencies when the same Java applet is viewed using several different browsers, on different platforms.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smtClean="0"/>
              <a:t>We can use any text editor to create the high-level Java text file. This file is saved as a .java file on the disk. We then compile this text file using the Java compiler, which result in a .class file being created on the disk. The .class file contains the </a:t>
            </a:r>
            <a:r>
              <a:rPr lang="en-US" dirty="0" err="1" smtClean="0"/>
              <a:t>bytecodes</a:t>
            </a:r>
            <a:r>
              <a:rPr lang="en-US" dirty="0" smtClean="0"/>
              <a:t>. The file is then loaded into memory by the class loader. The </a:t>
            </a:r>
            <a:r>
              <a:rPr lang="en-US" dirty="0" err="1" smtClean="0"/>
              <a:t>bytecode</a:t>
            </a:r>
            <a:r>
              <a:rPr lang="en-US" dirty="0" smtClean="0"/>
              <a:t> verifier confirms that the </a:t>
            </a:r>
            <a:r>
              <a:rPr lang="en-US" dirty="0" err="1" smtClean="0"/>
              <a:t>bytecodes</a:t>
            </a:r>
            <a:r>
              <a:rPr lang="en-US" dirty="0" smtClean="0"/>
              <a:t> are valid and not hostile. Finally, the JVM reads the </a:t>
            </a:r>
            <a:r>
              <a:rPr lang="en-US" dirty="0" err="1" smtClean="0"/>
              <a:t>bytecodes</a:t>
            </a:r>
            <a:r>
              <a:rPr lang="en-US" dirty="0" smtClean="0"/>
              <a:t> in memory and translates them into machine code.</a:t>
            </a:r>
          </a:p>
          <a:p>
            <a:r>
              <a:rPr lang="en-US" dirty="0" smtClean="0"/>
              <a:t>The Java Runtime Environment (JRE) is what you get when you download Java software. </a:t>
            </a:r>
            <a:r>
              <a:rPr lang="en-US" dirty="0" smtClean="0">
                <a:solidFill>
                  <a:srgbClr val="FF0000"/>
                </a:solidFill>
              </a:rPr>
              <a:t>The JRE consists of the Java Virtual Machine (JVM), Java platform core classes, and supporting Java platform libraries.</a:t>
            </a:r>
            <a:r>
              <a:rPr lang="en-US" dirty="0" smtClean="0"/>
              <a:t> The JRE is the runtime portion of Java software, which is all you need to run it in your Web browser.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JDK (Java Development Kit)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Java Developer Kit contains tools needed to develop the Java programs, and </a:t>
            </a:r>
            <a:r>
              <a:rPr lang="en-US" b="1" i="1" dirty="0" smtClean="0"/>
              <a:t>JRE</a:t>
            </a:r>
            <a:r>
              <a:rPr lang="en-US" dirty="0" smtClean="0"/>
              <a:t> to run the programs. The tools include compiler (javac.exe), Java application launcher (java.exe), </a:t>
            </a:r>
            <a:r>
              <a:rPr lang="en-US" dirty="0" err="1" smtClean="0"/>
              <a:t>Appletviewer</a:t>
            </a:r>
            <a:r>
              <a:rPr lang="en-US" dirty="0" smtClean="0"/>
              <a:t>, etc…</a:t>
            </a:r>
          </a:p>
          <a:p>
            <a:r>
              <a:rPr lang="en-US" dirty="0" smtClean="0"/>
              <a:t>Compiler converts java code into byte code. Java application launcher opens a </a:t>
            </a:r>
            <a:r>
              <a:rPr lang="en-US" b="1" i="1" dirty="0" smtClean="0"/>
              <a:t>JRE</a:t>
            </a:r>
            <a:r>
              <a:rPr lang="en-US" dirty="0" smtClean="0"/>
              <a:t>, loads the class, and invokes its main method.</a:t>
            </a:r>
          </a:p>
          <a:p>
            <a:r>
              <a:rPr lang="en-US" dirty="0" smtClean="0"/>
              <a:t>You need </a:t>
            </a:r>
            <a:r>
              <a:rPr lang="en-US" b="1" i="1" dirty="0" smtClean="0"/>
              <a:t>JDK</a:t>
            </a:r>
            <a:r>
              <a:rPr lang="en-US" dirty="0" smtClean="0"/>
              <a:t>, if at all you want to write your own programs, and to compile the m. For running java programs, JRE is sufficient.</a:t>
            </a:r>
          </a:p>
          <a:p>
            <a:r>
              <a:rPr lang="en-US" dirty="0" smtClean="0"/>
              <a:t>JRE is targeted for execution of Java files</a:t>
            </a:r>
          </a:p>
          <a:p>
            <a:r>
              <a:rPr lang="en-US" dirty="0" smtClean="0"/>
              <a:t>i.e. </a:t>
            </a:r>
            <a:r>
              <a:rPr lang="en-US" b="1" dirty="0" smtClean="0"/>
              <a:t>JRE</a:t>
            </a:r>
            <a:r>
              <a:rPr lang="en-US" dirty="0" smtClean="0"/>
              <a:t> = </a:t>
            </a:r>
            <a:r>
              <a:rPr lang="en-US" b="1" dirty="0" smtClean="0"/>
              <a:t>JVM</a:t>
            </a:r>
            <a:r>
              <a:rPr lang="en-US" dirty="0" smtClean="0"/>
              <a:t> + Java Packages Classes(like </a:t>
            </a:r>
            <a:r>
              <a:rPr lang="en-US" dirty="0" err="1" smtClean="0"/>
              <a:t>util</a:t>
            </a:r>
            <a:r>
              <a:rPr lang="en-US" dirty="0" smtClean="0"/>
              <a:t>, math, </a:t>
            </a:r>
            <a:r>
              <a:rPr lang="en-US" dirty="0" err="1" smtClean="0"/>
              <a:t>lang</a:t>
            </a:r>
            <a:r>
              <a:rPr lang="en-US" dirty="0" smtClean="0"/>
              <a:t>, </a:t>
            </a:r>
            <a:r>
              <a:rPr lang="en-US" dirty="0" err="1" smtClean="0"/>
              <a:t>awt,swing</a:t>
            </a:r>
            <a:r>
              <a:rPr lang="en-US" dirty="0" smtClean="0"/>
              <a:t> etc)+runtime libraries.</a:t>
            </a:r>
          </a:p>
          <a:p>
            <a:r>
              <a:rPr lang="en-US" b="1" i="1" dirty="0" smtClean="0"/>
              <a:t>JDK</a:t>
            </a:r>
            <a:r>
              <a:rPr lang="en-US" dirty="0" smtClean="0"/>
              <a:t> is mainly targeted for java development. I.e. You can create a Java file (with the help of Java packages), compile a Java file and run a java file</a:t>
            </a:r>
          </a:p>
          <a:p>
            <a:r>
              <a:rPr lang="en-US" b="1" dirty="0" smtClean="0"/>
              <a:t>JRE (Java Runtime Environment)</a:t>
            </a:r>
            <a:endParaRPr lang="en-US" dirty="0" smtClean="0"/>
          </a:p>
          <a:p>
            <a:r>
              <a:rPr lang="en-US" dirty="0" smtClean="0"/>
              <a:t>Java Runtime Environment contains JVM, class libraries, and other supporting files. It does not contain any development tools such as compiler, debugger, etc. Actually JVM runs the program, and it uses the class libraries, and other supporting files provided in JRE. If you want to run any java program, you need to have JRE installed in the system</a:t>
            </a:r>
          </a:p>
          <a:p>
            <a:r>
              <a:rPr lang="en-US" dirty="0" smtClean="0"/>
              <a:t>The </a:t>
            </a:r>
            <a:r>
              <a:rPr lang="en-US" b="1" i="1" dirty="0" smtClean="0"/>
              <a:t>Java Virtual Machine</a:t>
            </a:r>
            <a:r>
              <a:rPr lang="en-US" dirty="0" smtClean="0"/>
              <a:t> provides a platform-independent way of executing code; programmers can concentrate on writing software, without having to be concerned with how or where it will run.</a:t>
            </a:r>
          </a:p>
          <a:p>
            <a:r>
              <a:rPr lang="en-US" dirty="0" smtClean="0"/>
              <a:t>If u just want to run applets (ex: Online Yahoo games or puzzles), </a:t>
            </a:r>
            <a:r>
              <a:rPr lang="en-US" i="1" dirty="0" smtClean="0"/>
              <a:t>JRE</a:t>
            </a:r>
            <a:r>
              <a:rPr lang="en-US" dirty="0" smtClean="0"/>
              <a:t> needs to be installed on the machine.</a:t>
            </a:r>
          </a:p>
          <a:p>
            <a:r>
              <a:rPr lang="en-US" dirty="0" smtClean="0">
                <a:hlinkClick r:id="rId2"/>
              </a:rPr>
              <a:t>http://www.javabeat.net/</a:t>
            </a:r>
            <a:r>
              <a:rPr lang="en-US" dirty="0" smtClean="0"/>
              <a:t> </a:t>
            </a:r>
          </a:p>
          <a:p>
            <a:r>
              <a:rPr lang="en-US" dirty="0" smtClean="0">
                <a:hlinkClick r:id="rId3"/>
              </a:rPr>
              <a:t>http://www.java.com</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JVM is called virtual?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face the truth</a:t>
            </a:r>
            <a:endParaRPr lang="en-US" dirty="0"/>
          </a:p>
        </p:txBody>
      </p:sp>
      <p:sp>
        <p:nvSpPr>
          <p:cNvPr id="3" name="Content Placeholder 2"/>
          <p:cNvSpPr>
            <a:spLocks noGrp="1"/>
          </p:cNvSpPr>
          <p:nvPr>
            <p:ph idx="1"/>
          </p:nvPr>
        </p:nvSpPr>
        <p:spPr>
          <a:xfrm>
            <a:off x="457200" y="1219200"/>
            <a:ext cx="8229600" cy="4906963"/>
          </a:xfrm>
        </p:spPr>
        <p:txBody>
          <a:bodyPr>
            <a:normAutofit fontScale="55000" lnSpcReduction="20000"/>
          </a:bodyPr>
          <a:lstStyle/>
          <a:p>
            <a:r>
              <a:rPr lang="en-US" dirty="0" smtClean="0"/>
              <a:t>I am not highly experienced nor supreme guru for Android Development. At-least not yet </a:t>
            </a:r>
            <a:r>
              <a:rPr lang="en-US" dirty="0" smtClean="0">
                <a:sym typeface="Wingdings" pitchFamily="2" charset="2"/>
              </a:rPr>
              <a:t></a:t>
            </a:r>
          </a:p>
          <a:p>
            <a:r>
              <a:rPr lang="en-US" dirty="0" smtClean="0">
                <a:sym typeface="Wingdings" pitchFamily="2" charset="2"/>
              </a:rPr>
              <a:t>I myself is on the road to learn and have not taken an exit yet </a:t>
            </a:r>
          </a:p>
          <a:p>
            <a:r>
              <a:rPr lang="en-US" dirty="0" smtClean="0">
                <a:sym typeface="Wingdings" pitchFamily="2" charset="2"/>
              </a:rPr>
              <a:t>I have not taught this course yet except some guest lectures.</a:t>
            </a:r>
          </a:p>
          <a:p>
            <a:r>
              <a:rPr lang="en-US" dirty="0" smtClean="0"/>
              <a:t>But I yet have to offer that </a:t>
            </a:r>
            <a:r>
              <a:rPr lang="en-US" dirty="0" smtClean="0">
                <a:solidFill>
                  <a:srgbClr val="FF0000"/>
                </a:solidFill>
              </a:rPr>
              <a:t>you will like.</a:t>
            </a:r>
          </a:p>
          <a:p>
            <a:r>
              <a:rPr lang="en-US" dirty="0" smtClean="0"/>
              <a:t>I have extreme potential to learn through self study and teaching and open discussion and very open to learn from those who I teach.</a:t>
            </a:r>
          </a:p>
          <a:p>
            <a:r>
              <a:rPr lang="en-US" dirty="0" smtClean="0"/>
              <a:t>The economy today is not like it used to be rather very tough and lets accept that we have to bring some change to the ways we teach and learn to be able to achieve our goals in our careers effectively.</a:t>
            </a:r>
          </a:p>
          <a:p>
            <a:r>
              <a:rPr lang="en-US" i="1" dirty="0" smtClean="0">
                <a:solidFill>
                  <a:srgbClr val="FF0000"/>
                </a:solidFill>
              </a:rPr>
              <a:t>English is not first language so if you have trouble understanding, please let me know.</a:t>
            </a:r>
          </a:p>
          <a:p>
            <a:r>
              <a:rPr lang="en-US" dirty="0" smtClean="0"/>
              <a:t>I have developed the unique style of teaching this course to make it extremely effective and interactive and our goal is to nail down Android Development </a:t>
            </a:r>
            <a:r>
              <a:rPr lang="en-US" u="sng" dirty="0" smtClean="0">
                <a:solidFill>
                  <a:srgbClr val="FF0000"/>
                </a:solidFill>
              </a:rPr>
              <a:t>but Nothing else and </a:t>
            </a:r>
            <a:r>
              <a:rPr lang="en-US" u="sng" dirty="0" err="1" smtClean="0">
                <a:solidFill>
                  <a:srgbClr val="FF0000"/>
                </a:solidFill>
              </a:rPr>
              <a:t>ofcourse</a:t>
            </a:r>
            <a:r>
              <a:rPr lang="en-US" u="sng" dirty="0" smtClean="0">
                <a:solidFill>
                  <a:srgbClr val="FF0000"/>
                </a:solidFill>
              </a:rPr>
              <a:t> to be able to make some bucks down the road.</a:t>
            </a:r>
          </a:p>
          <a:p>
            <a:r>
              <a:rPr lang="en-US" dirty="0" smtClean="0"/>
              <a:t>Together, we will make this course a very interactive and practical based on current market trends and future vision in mind</a:t>
            </a:r>
            <a:endParaRPr lang="en-US" u="sng" dirty="0" smtClean="0">
              <a:solidFill>
                <a:srgbClr val="FF0000"/>
              </a:solidFill>
            </a:endParaRPr>
          </a:p>
          <a:p>
            <a:r>
              <a:rPr lang="en-US" u="sng" dirty="0" smtClean="0">
                <a:solidFill>
                  <a:srgbClr val="FF0000"/>
                </a:solidFill>
              </a:rPr>
              <a:t>Any ideas ??????????????????????????????????????????????????</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b="1" i="1" dirty="0" smtClean="0"/>
              <a:t>JVM</a:t>
            </a:r>
            <a:r>
              <a:rPr lang="en-US" dirty="0" smtClean="0"/>
              <a:t> is called "virtual" because it provides a machine interface that does not depend on the underlying operating system and machine hardware architecture. This independence from hardware and operating system is a cornerstone of the write-once run-anywhere value of Java programs.</a:t>
            </a:r>
          </a:p>
          <a:p>
            <a:r>
              <a:rPr lang="en-US" dirty="0" smtClean="0"/>
              <a:t>There are different JVM implementations are there. These may differ in things like performance, reliability, speed, etc. These implementations will differ in those areas where Java specification doesn’t mention how to implement the features, like how the garbage collection process works is JVM dependent, Java spec doesn’t define any specific way to do this.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Andy Rubin, (who is he?):</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We have an SDK we give to developers, and when we write our Gmail app, we use the same SDK. A lot of guys have private APIs. We don’t. That’s on policy and on technology. If there’s a secret API to hook into billing system we open up that billing system to third parties. If there’s a secret API to allow application multitasking, we open it up. There are no secret APIs. That is important to highlight for Android sake. Open is open and we live by our own implementations.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457200" y="1600201"/>
            <a:ext cx="8229600" cy="3657600"/>
          </a:xfrm>
        </p:spPr>
        <p:txBody>
          <a:bodyPr/>
          <a:lstStyle/>
          <a:p>
            <a:r>
              <a:rPr lang="en-US" b="1" dirty="0" smtClean="0"/>
              <a:t>Andrew E. Rubin</a:t>
            </a:r>
            <a:r>
              <a:rPr lang="en-US" dirty="0" smtClean="0"/>
              <a:t> is the co-founder and former CEO of both </a:t>
            </a:r>
            <a:r>
              <a:rPr lang="en-US" dirty="0" smtClean="0">
                <a:hlinkClick r:id="rId2" tooltip="Danger (company)"/>
              </a:rPr>
              <a:t>Danger Inc.</a:t>
            </a:r>
            <a:r>
              <a:rPr lang="en-US" dirty="0" smtClean="0"/>
              <a:t>, and </a:t>
            </a:r>
            <a:r>
              <a:rPr lang="en-US" dirty="0" smtClean="0">
                <a:hlinkClick r:id="rId3" tooltip="Android (operating system)"/>
              </a:rPr>
              <a:t>Android Inc.</a:t>
            </a:r>
            <a:r>
              <a:rPr lang="en-US" dirty="0" smtClean="0"/>
              <a:t> He is currently Senior Vice President of Mobile and Digital Content at </a:t>
            </a:r>
            <a:r>
              <a:rPr lang="en-US" dirty="0" smtClean="0">
                <a:hlinkClick r:id="rId4" tooltip="Google"/>
              </a:rPr>
              <a:t>Google</a:t>
            </a:r>
            <a:r>
              <a:rPr lang="en-US" dirty="0" smtClean="0"/>
              <a:t>, where he oversees development of </a:t>
            </a:r>
            <a:r>
              <a:rPr lang="en-US" dirty="0" smtClean="0">
                <a:hlinkClick r:id="rId3" tooltip="Android (operating system)"/>
              </a:rPr>
              <a:t>Android</a:t>
            </a:r>
            <a:r>
              <a:rPr lang="en-US" dirty="0" smtClean="0"/>
              <a:t>, an </a:t>
            </a:r>
            <a:r>
              <a:rPr lang="en-US" dirty="0" smtClean="0">
                <a:hlinkClick r:id="rId5" tooltip="Open-source"/>
              </a:rPr>
              <a:t>open-source</a:t>
            </a:r>
            <a:r>
              <a:rPr lang="en-US" dirty="0" smtClean="0"/>
              <a:t> </a:t>
            </a:r>
            <a:r>
              <a:rPr lang="en-US" dirty="0" smtClean="0">
                <a:hlinkClick r:id="rId6" tooltip="Operating system"/>
              </a:rPr>
              <a:t>operating system</a:t>
            </a:r>
            <a:r>
              <a:rPr lang="en-US" dirty="0" smtClean="0"/>
              <a:t> for </a:t>
            </a:r>
            <a:r>
              <a:rPr lang="en-US" dirty="0" err="1" smtClean="0">
                <a:hlinkClick r:id="rId7" tooltip="Smartphone"/>
              </a:rPr>
              <a:t>smartphones</a:t>
            </a:r>
            <a:r>
              <a:rPr lang="en-US" dirty="0" smtClean="0"/>
              <a:t>.</a:t>
            </a:r>
            <a:r>
              <a:rPr lang="en-US" baseline="30000" dirty="0" smtClean="0">
                <a:hlinkClick r:id="rId8"/>
              </a:rPr>
              <a:t>[1][2]</a:t>
            </a:r>
            <a:r>
              <a:rPr lang="en-US" dirty="0" smtClean="0"/>
              <a:t> Rubin has four </a:t>
            </a:r>
            <a:r>
              <a:rPr lang="en-US" dirty="0" smtClean="0">
                <a:hlinkClick r:id="rId8"/>
              </a:rPr>
              <a:t>patents</a:t>
            </a:r>
            <a:r>
              <a:rPr lang="en-US" dirty="0" smtClean="0"/>
              <a:t> for his inventions.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API</a:t>
            </a:r>
            <a:endParaRPr lang="en-US" dirty="0"/>
          </a:p>
        </p:txBody>
      </p:sp>
      <p:sp>
        <p:nvSpPr>
          <p:cNvPr id="3" name="Content Placeholder 2"/>
          <p:cNvSpPr>
            <a:spLocks noGrp="1"/>
          </p:cNvSpPr>
          <p:nvPr>
            <p:ph idx="1"/>
          </p:nvPr>
        </p:nvSpPr>
        <p:spPr/>
        <p:txBody>
          <a:bodyPr/>
          <a:lstStyle/>
          <a:p>
            <a:r>
              <a:rPr lang="en-US" b="1" dirty="0" smtClean="0"/>
              <a:t>Definition</a:t>
            </a:r>
          </a:p>
          <a:p>
            <a:r>
              <a:rPr lang="en-US" b="1" dirty="0" smtClean="0"/>
              <a:t>Why Is It Needed?</a:t>
            </a:r>
          </a:p>
          <a:p>
            <a:r>
              <a:rPr lang="en-US" b="1" dirty="0" smtClean="0"/>
              <a:t>What Is It Really?</a:t>
            </a:r>
          </a:p>
          <a:p>
            <a:r>
              <a:rPr lang="en-US" dirty="0" smtClean="0"/>
              <a:t>Application Programming Interface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62500" lnSpcReduction="20000"/>
          </a:bodyPr>
          <a:lstStyle/>
          <a:p>
            <a:pPr fontAlgn="base"/>
            <a:r>
              <a:rPr lang="en-US" dirty="0" smtClean="0"/>
              <a:t>The word to really pay attention to is “Interface”. If you have any experience at all with programming, all kinds of abstractions and contracts must be coming to your mind when you hear the word “interface” but we are more interested in the classical meaning of the term.</a:t>
            </a:r>
          </a:p>
          <a:p>
            <a:pPr fontAlgn="base"/>
            <a:r>
              <a:rPr lang="en-US" dirty="0" smtClean="0"/>
              <a:t>An interface is a common boundary between two separate systems. It is the means or the medium via which these two systems communicate.</a:t>
            </a:r>
          </a:p>
          <a:p>
            <a:pPr fontAlgn="base"/>
            <a:r>
              <a:rPr lang="en-US" b="1" dirty="0" smtClean="0"/>
              <a:t>Definition</a:t>
            </a:r>
          </a:p>
          <a:p>
            <a:pPr fontAlgn="base"/>
            <a:r>
              <a:rPr lang="en-US" dirty="0" smtClean="0"/>
              <a:t>An API is the interface implemented by an application which allows other applications to communicate with it.</a:t>
            </a:r>
          </a:p>
          <a:p>
            <a:pPr fontAlgn="base"/>
            <a:r>
              <a:rPr lang="en-US" b="1" dirty="0" smtClean="0"/>
              <a:t>Why Is It Needed?</a:t>
            </a:r>
          </a:p>
          <a:p>
            <a:pPr fontAlgn="base"/>
            <a:r>
              <a:rPr lang="en-US" dirty="0" smtClean="0"/>
              <a:t>In one word – </a:t>
            </a:r>
            <a:r>
              <a:rPr lang="en-US" b="1" dirty="0" smtClean="0"/>
              <a:t>communication</a:t>
            </a:r>
            <a:r>
              <a:rPr lang="en-US" dirty="0" smtClean="0"/>
              <a:t>. You might ask why communication is so important. Just imagine Notepad couldn’t copy-paste to and from Microsoft Word or </a:t>
            </a:r>
            <a:r>
              <a:rPr lang="en-US" dirty="0" smtClean="0">
                <a:hlinkClick r:id="rId2"/>
              </a:rPr>
              <a:t>Google Chrome</a:t>
            </a:r>
            <a:r>
              <a:rPr lang="en-US" dirty="0" smtClean="0"/>
              <a:t>. Imagine having to type each and every time although the text is already there in some other application. This is only one of the examples of communication between applications and all this communication is made possible via APIs.</a:t>
            </a:r>
          </a:p>
          <a:p>
            <a:pPr fontAlgn="base"/>
            <a:r>
              <a:rPr lang="en-US" b="1" dirty="0" smtClean="0"/>
              <a:t>What Is It Really?</a:t>
            </a:r>
          </a:p>
          <a:p>
            <a:pPr fontAlgn="base"/>
            <a:r>
              <a:rPr lang="en-US" dirty="0" smtClean="0"/>
              <a:t>You cannot run an API like you would run say a </a:t>
            </a:r>
            <a:r>
              <a:rPr lang="en-US" dirty="0" smtClean="0">
                <a:hlinkClick r:id="rId3"/>
              </a:rPr>
              <a:t>Notepad</a:t>
            </a:r>
            <a:r>
              <a:rPr lang="en-US" dirty="0" smtClean="0"/>
              <a:t> application. This is because APIs are generally invisible to the end users like you and me. APIs are carefully thought out pieces of code created by programmers for their applications that allow other applications to interact with their application.</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limitation</a:t>
            </a:r>
            <a:endParaRPr lang="en-US" dirty="0"/>
          </a:p>
        </p:txBody>
      </p:sp>
      <p:sp>
        <p:nvSpPr>
          <p:cNvPr id="3" name="Content Placeholder 2"/>
          <p:cNvSpPr>
            <a:spLocks noGrp="1"/>
          </p:cNvSpPr>
          <p:nvPr>
            <p:ph idx="1"/>
          </p:nvPr>
        </p:nvSpPr>
        <p:spPr/>
        <p:txBody>
          <a:bodyPr/>
          <a:lstStyle/>
          <a:p>
            <a:r>
              <a:rPr lang="en-US" dirty="0" smtClean="0"/>
              <a:t>Java does not support multiple inheritance.</a:t>
            </a:r>
          </a:p>
          <a:p>
            <a:r>
              <a:rPr lang="en-US" dirty="0" smtClean="0"/>
              <a:t>In other words, Java can not have more than one parent.</a:t>
            </a:r>
          </a:p>
          <a:p>
            <a:r>
              <a:rPr lang="en-US" dirty="0" smtClean="0"/>
              <a:t>Single inheritance language.</a:t>
            </a:r>
          </a:p>
          <a:p>
            <a:r>
              <a:rPr lang="en-US" dirty="0" smtClean="0"/>
              <a:t>Answer is: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is the answer</a:t>
            </a:r>
            <a:endParaRPr lang="en-US" dirty="0"/>
          </a:p>
        </p:txBody>
      </p:sp>
      <p:sp>
        <p:nvSpPr>
          <p:cNvPr id="3" name="Content Placeholder 2"/>
          <p:cNvSpPr>
            <a:spLocks noGrp="1"/>
          </p:cNvSpPr>
          <p:nvPr>
            <p:ph idx="1"/>
          </p:nvPr>
        </p:nvSpPr>
        <p:spPr/>
        <p:txBody>
          <a:bodyPr/>
          <a:lstStyle/>
          <a:p>
            <a:r>
              <a:rPr lang="en-US" dirty="0" smtClean="0"/>
              <a:t>Available through C++ or another c based language.</a:t>
            </a:r>
          </a:p>
          <a:p>
            <a:r>
              <a:rPr lang="en-US" dirty="0" smtClean="0"/>
              <a:t>Interface is like a contract with a class to include certain methods and it basically up to us how we implement those but we have to include those methods.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Definition:</a:t>
            </a:r>
            <a:r>
              <a:rPr lang="en-US" dirty="0" smtClean="0"/>
              <a:t> An interface is a collection of method definitions (without implementations) and constant values.</a:t>
            </a:r>
          </a:p>
          <a:p>
            <a:r>
              <a:rPr lang="en-US" dirty="0" smtClean="0"/>
              <a:t>You use interfaces to define a protocol of behavior that can be implemented by any class anywhere in the class hierarchy. Thus a better approach to the spreadsheet cell problem would be to create an interface, say </a:t>
            </a:r>
            <a:r>
              <a:rPr lang="en-US" dirty="0" err="1" smtClean="0"/>
              <a:t>CellAble</a:t>
            </a:r>
            <a:r>
              <a:rPr lang="en-US" dirty="0" smtClean="0"/>
              <a:t>, that defined the list of methods that a "cell value" must implement: </a:t>
            </a:r>
            <a:r>
              <a:rPr lang="en-US" dirty="0" err="1" smtClean="0"/>
              <a:t>toString</a:t>
            </a:r>
            <a:r>
              <a:rPr lang="en-US" dirty="0" smtClean="0"/>
              <a:t>(), draw(), </a:t>
            </a:r>
            <a:r>
              <a:rPr lang="en-US" dirty="0" err="1" smtClean="0"/>
              <a:t>toFloat</a:t>
            </a:r>
            <a:r>
              <a:rPr lang="en-US" dirty="0" smtClean="0"/>
              <a:t>(), and so on. Then the spreadsheet cells could contain any type of object that implemented the </a:t>
            </a:r>
            <a:r>
              <a:rPr lang="en-US" dirty="0" err="1" smtClean="0"/>
              <a:t>CellAble</a:t>
            </a:r>
            <a:r>
              <a:rPr lang="en-US" dirty="0" smtClean="0"/>
              <a:t> interface (or in other words implemented the list of methods). Objects that implemented the </a:t>
            </a:r>
            <a:r>
              <a:rPr lang="en-US" dirty="0" err="1" smtClean="0"/>
              <a:t>CellAble</a:t>
            </a:r>
            <a:r>
              <a:rPr lang="en-US" dirty="0" smtClean="0"/>
              <a:t> interface would not have to be hierarchically related.</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Interfaces are useful for:</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capturing similarities between unrelated classes without forcing a class relationship</a:t>
            </a:r>
          </a:p>
          <a:p>
            <a:pPr lvl="0"/>
            <a:r>
              <a:rPr lang="en-US" dirty="0" smtClean="0"/>
              <a:t>declaring methods that one or more classes are expected to implement</a:t>
            </a:r>
          </a:p>
          <a:p>
            <a:pPr lvl="0"/>
            <a:r>
              <a:rPr lang="en-US" dirty="0" smtClean="0"/>
              <a:t>revealing an object's programming interface without revealing its class (objects such as these are called anonymous objects and can be useful when shipping a package of classes to other developers)</a:t>
            </a:r>
          </a:p>
          <a:p>
            <a:r>
              <a:rPr lang="en-US" dirty="0" smtClean="0"/>
              <a:t>In Java, an interface is a reference data type and, as such, can be used in many of the same places where a type can be used (such as in method arguments and variable declarations). You'll see how to do this in </a:t>
            </a:r>
            <a:r>
              <a:rPr lang="en-US" u="sng" dirty="0" smtClean="0">
                <a:hlinkClick r:id="rId2"/>
              </a:rPr>
              <a:t>Using an Interface as a Type</a:t>
            </a:r>
            <a:r>
              <a:rPr lang="en-US" dirty="0" smtClean="0"/>
              <a:t>.</a:t>
            </a:r>
          </a:p>
          <a:p>
            <a:r>
              <a:rPr lang="en-US" b="1" i="1" dirty="0" smtClean="0"/>
              <a:t>Interfaces Do Not Provide Multiple Inheritance</a:t>
            </a:r>
          </a:p>
          <a:p>
            <a:r>
              <a:rPr lang="en-US" dirty="0" smtClean="0"/>
              <a:t>Often interfaces are touted as an alternative to multiple class inheritance. While interfaces may solve some of the same problems as multiple class inheritance, they are quite different animals. In particular:</a:t>
            </a:r>
          </a:p>
          <a:p>
            <a:pPr lvl="0"/>
            <a:r>
              <a:rPr lang="en-US" dirty="0" smtClean="0"/>
              <a:t>you cannot inherit variables from an interface</a:t>
            </a:r>
          </a:p>
          <a:p>
            <a:pPr lvl="0"/>
            <a:r>
              <a:rPr lang="en-US" dirty="0" smtClean="0"/>
              <a:t>you cannot inherit method implementations from an interface.</a:t>
            </a:r>
          </a:p>
          <a:p>
            <a:pPr lvl="0"/>
            <a:r>
              <a:rPr lang="en-US" dirty="0" smtClean="0"/>
              <a:t>the interface hierarchy is independent of a the class hierarchy--classes that implement the same interface may or may not be related through the class hierarchy. This is not true for multiple inheritance.</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mj-ea"/>
                <a:cs typeface="+mj-cs"/>
              </a:rPr>
              <a:t>Reference vs. primitive</a:t>
            </a:r>
            <a:endParaRPr lang="en-US" dirty="0"/>
          </a:p>
        </p:txBody>
      </p:sp>
      <p:sp>
        <p:nvSpPr>
          <p:cNvPr id="3" name="Content Placeholder 2"/>
          <p:cNvSpPr>
            <a:spLocks noGrp="1"/>
          </p:cNvSpPr>
          <p:nvPr>
            <p:ph idx="1"/>
          </p:nvPr>
        </p:nvSpPr>
        <p:spPr>
          <a:xfrm>
            <a:off x="457200" y="1600201"/>
            <a:ext cx="8229600" cy="3124200"/>
          </a:xfrm>
        </p:spPr>
        <p:txBody>
          <a:bodyPr/>
          <a:lstStyle/>
          <a:p>
            <a:pPr>
              <a:lnSpc>
                <a:spcPct val="80000"/>
              </a:lnSpc>
            </a:pPr>
            <a:r>
              <a:rPr lang="en-US" altLang="zh-CN" sz="2400" dirty="0" smtClean="0"/>
              <a:t>Java handle objects and arrays always by reference.</a:t>
            </a:r>
          </a:p>
          <a:p>
            <a:pPr lvl="1">
              <a:lnSpc>
                <a:spcPct val="80000"/>
              </a:lnSpc>
            </a:pPr>
            <a:r>
              <a:rPr lang="en-US" altLang="zh-CN" sz="2000" dirty="0" smtClean="0"/>
              <a:t>classes and arrays are known as reference types.</a:t>
            </a:r>
          </a:p>
          <a:p>
            <a:pPr lvl="1">
              <a:lnSpc>
                <a:spcPct val="80000"/>
              </a:lnSpc>
            </a:pPr>
            <a:r>
              <a:rPr lang="en-US" altLang="zh-CN" sz="2000" dirty="0" smtClean="0"/>
              <a:t>Class and array are composite type, don’t have standard size</a:t>
            </a:r>
          </a:p>
          <a:p>
            <a:pPr>
              <a:lnSpc>
                <a:spcPct val="80000"/>
              </a:lnSpc>
            </a:pPr>
            <a:r>
              <a:rPr lang="en-US" altLang="zh-CN" sz="2400" dirty="0" smtClean="0"/>
              <a:t>Java always handle values of the primitive types directly</a:t>
            </a:r>
          </a:p>
          <a:p>
            <a:pPr lvl="1">
              <a:lnSpc>
                <a:spcPct val="80000"/>
              </a:lnSpc>
            </a:pPr>
            <a:r>
              <a:rPr lang="en-US" altLang="zh-CN" sz="2000" dirty="0" smtClean="0"/>
              <a:t>Primitive types have standard size, can be stored in a fixed amount of memory</a:t>
            </a:r>
          </a:p>
          <a:p>
            <a:pPr>
              <a:lnSpc>
                <a:spcPct val="80000"/>
              </a:lnSpc>
            </a:pPr>
            <a:r>
              <a:rPr lang="en-US" altLang="zh-CN" sz="2400" dirty="0" smtClean="0"/>
              <a:t>Because of how the primitive types and objects are handles, they behave different in two areas: copy value and compare for equality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PPT contain?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General Introduction to Open Source and Motivation to learn.</a:t>
            </a:r>
          </a:p>
          <a:p>
            <a:r>
              <a:rPr lang="en-US" dirty="0" smtClean="0"/>
              <a:t>Introduction to Linux and Android.</a:t>
            </a:r>
          </a:p>
          <a:p>
            <a:r>
              <a:rPr lang="en-US" dirty="0" smtClean="0"/>
              <a:t>Introduction to Java Basics.</a:t>
            </a:r>
          </a:p>
          <a:p>
            <a:r>
              <a:rPr lang="en-US" dirty="0" smtClean="0"/>
              <a:t>Resource information to learn Java and Android</a:t>
            </a:r>
          </a:p>
          <a:p>
            <a:r>
              <a:rPr lang="en-US" dirty="0" smtClean="0"/>
              <a:t>Few Basics of code example to warm up Java skills.</a:t>
            </a:r>
          </a:p>
          <a:p>
            <a:r>
              <a:rPr lang="en-US" dirty="0" smtClean="0"/>
              <a:t>Sample Code for Android</a:t>
            </a:r>
          </a:p>
          <a:p>
            <a:r>
              <a:rPr lang="en-US" dirty="0" smtClean="0"/>
              <a:t>Understanding Android Architecture</a:t>
            </a:r>
          </a:p>
          <a:p>
            <a:r>
              <a:rPr lang="en-US" dirty="0" smtClean="0"/>
              <a:t>Understanding Android Programming code example.</a:t>
            </a:r>
          </a:p>
          <a:p>
            <a:r>
              <a:rPr lang="en-US" dirty="0" smtClean="0"/>
              <a:t>Understanding various components in Android Programming.</a:t>
            </a:r>
          </a:p>
          <a:p>
            <a:r>
              <a:rPr lang="en-US" dirty="0" smtClean="0"/>
              <a:t>Android Emulator Vs Real Device Discussion.</a:t>
            </a:r>
          </a:p>
          <a:p>
            <a:r>
              <a:rPr lang="en-US" dirty="0" smtClean="0"/>
              <a:t>Android Course Anatomy and Teaching and learning style throughout the semester for full 3 credit course.</a:t>
            </a:r>
          </a:p>
          <a:p>
            <a:r>
              <a:rPr lang="en-US" dirty="0" smtClean="0"/>
              <a:t>etc</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ltLang="zh-CN" dirty="0" smtClean="0">
                <a:ea typeface="+mj-ea"/>
                <a:cs typeface="+mj-cs"/>
              </a:rPr>
              <a:t>Copy</a:t>
            </a:r>
          </a:p>
        </p:txBody>
      </p:sp>
      <p:sp>
        <p:nvSpPr>
          <p:cNvPr id="39939" name="Rectangle 3"/>
          <p:cNvSpPr>
            <a:spLocks noGrp="1" noChangeArrowheads="1"/>
          </p:cNvSpPr>
          <p:nvPr>
            <p:ph type="body" idx="1"/>
          </p:nvPr>
        </p:nvSpPr>
        <p:spPr>
          <a:xfrm>
            <a:off x="457200" y="1600200"/>
            <a:ext cx="8229600" cy="2260600"/>
          </a:xfrm>
        </p:spPr>
        <p:txBody>
          <a:bodyPr/>
          <a:lstStyle/>
          <a:p>
            <a:pPr eaLnBrk="1" hangingPunct="1">
              <a:buFont typeface="Wingdings" charset="0"/>
              <a:buChar char="p"/>
              <a:defRPr/>
            </a:pPr>
            <a:r>
              <a:rPr lang="en-US" altLang="zh-CN" dirty="0" smtClean="0">
                <a:ea typeface="+mn-ea"/>
                <a:cs typeface="+mn-cs"/>
              </a:rPr>
              <a:t>Primitive types get copied directly by =</a:t>
            </a:r>
          </a:p>
          <a:p>
            <a:pPr lvl="1" eaLnBrk="1" hangingPunct="1">
              <a:buFont typeface="Wingdings" charset="0"/>
              <a:buChar char="n"/>
              <a:defRPr/>
            </a:pPr>
            <a:r>
              <a:rPr lang="en-US" altLang="zh-CN" dirty="0" smtClean="0">
                <a:latin typeface="Times New Roman" charset="0"/>
                <a:ea typeface="+mn-ea"/>
              </a:rPr>
              <a:t>   </a:t>
            </a:r>
            <a:r>
              <a:rPr lang="en-US" altLang="zh-CN" sz="2800" dirty="0" err="1" smtClean="0">
                <a:latin typeface="Times New Roman" charset="0"/>
                <a:ea typeface="+mn-ea"/>
              </a:rPr>
              <a:t>int</a:t>
            </a:r>
            <a:r>
              <a:rPr lang="en-US" altLang="zh-CN" sz="2800" dirty="0" smtClean="0">
                <a:latin typeface="Times New Roman" charset="0"/>
                <a:ea typeface="+mn-ea"/>
              </a:rPr>
              <a:t> x= 10; </a:t>
            </a:r>
            <a:r>
              <a:rPr lang="en-US" altLang="zh-CN" sz="2800" dirty="0" err="1" smtClean="0">
                <a:latin typeface="Times New Roman" charset="0"/>
                <a:ea typeface="+mn-ea"/>
              </a:rPr>
              <a:t>int</a:t>
            </a:r>
            <a:r>
              <a:rPr lang="en-US" altLang="zh-CN" sz="2800" dirty="0" smtClean="0">
                <a:latin typeface="Times New Roman" charset="0"/>
                <a:ea typeface="+mn-ea"/>
              </a:rPr>
              <a:t> y=x;</a:t>
            </a:r>
          </a:p>
          <a:p>
            <a:pPr eaLnBrk="1" hangingPunct="1">
              <a:buFont typeface="Wingdings" charset="0"/>
              <a:buChar char="p"/>
              <a:defRPr/>
            </a:pPr>
            <a:r>
              <a:rPr lang="en-US" altLang="zh-CN" dirty="0" smtClean="0">
                <a:ea typeface="+mn-ea"/>
                <a:cs typeface="+mn-cs"/>
              </a:rPr>
              <a:t>Objects and arrays just copy the reference, still only one copy of the object existing.</a:t>
            </a:r>
          </a:p>
        </p:txBody>
      </p:sp>
      <p:sp>
        <p:nvSpPr>
          <p:cNvPr id="25604" name="Text Box 4"/>
          <p:cNvSpPr txBox="1">
            <a:spLocks noChangeArrowheads="1"/>
          </p:cNvSpPr>
          <p:nvPr/>
        </p:nvSpPr>
        <p:spPr bwMode="auto">
          <a:xfrm>
            <a:off x="6651625" y="4041775"/>
            <a:ext cx="2232025" cy="1201738"/>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US" altLang="zh-CN" dirty="0"/>
              <a:t>Name: </a:t>
            </a:r>
            <a:r>
              <a:rPr lang="en-US" altLang="zh-CN" dirty="0" smtClean="0"/>
              <a:t>FAHIM</a:t>
            </a:r>
            <a:endParaRPr lang="en-US" altLang="zh-CN" dirty="0"/>
          </a:p>
          <a:p>
            <a:pPr>
              <a:spcBef>
                <a:spcPct val="50000"/>
              </a:spcBef>
            </a:pPr>
            <a:r>
              <a:rPr lang="en-US" altLang="zh-CN" dirty="0"/>
              <a:t>height: 0</a:t>
            </a:r>
          </a:p>
          <a:p>
            <a:pPr>
              <a:spcBef>
                <a:spcPct val="50000"/>
              </a:spcBef>
            </a:pPr>
            <a:r>
              <a:rPr lang="en-US" altLang="zh-CN" dirty="0"/>
              <a:t>weight: 0</a:t>
            </a:r>
          </a:p>
        </p:txBody>
      </p:sp>
      <p:sp>
        <p:nvSpPr>
          <p:cNvPr id="25605" name="Text Box 6"/>
          <p:cNvSpPr txBox="1">
            <a:spLocks noChangeArrowheads="1"/>
          </p:cNvSpPr>
          <p:nvPr/>
        </p:nvSpPr>
        <p:spPr bwMode="auto">
          <a:xfrm>
            <a:off x="4953000" y="4114800"/>
            <a:ext cx="906463" cy="369888"/>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US" altLang="zh-CN" dirty="0" smtClean="0"/>
              <a:t>FAHIM</a:t>
            </a:r>
            <a:endParaRPr lang="en-US" altLang="zh-CN" dirty="0"/>
          </a:p>
        </p:txBody>
      </p:sp>
      <p:sp>
        <p:nvSpPr>
          <p:cNvPr id="25606" name="Text Box 10"/>
          <p:cNvSpPr txBox="1">
            <a:spLocks noChangeArrowheads="1"/>
          </p:cNvSpPr>
          <p:nvPr/>
        </p:nvSpPr>
        <p:spPr bwMode="auto">
          <a:xfrm>
            <a:off x="5427663" y="5051425"/>
            <a:ext cx="287337" cy="376238"/>
          </a:xfrm>
          <a:prstGeom prst="rect">
            <a:avLst/>
          </a:prstGeom>
          <a:solidFill>
            <a:srgbClr val="CCFFCC"/>
          </a:solidFill>
          <a:ln w="9525">
            <a:solidFill>
              <a:schemeClr val="tx1"/>
            </a:solidFill>
            <a:miter lim="800000"/>
            <a:headEnd/>
            <a:tailEnd/>
          </a:ln>
        </p:spPr>
        <p:txBody>
          <a:bodyPr>
            <a:spAutoFit/>
          </a:bodyPr>
          <a:lstStyle/>
          <a:p>
            <a:pPr>
              <a:spcBef>
                <a:spcPct val="50000"/>
              </a:spcBef>
            </a:pPr>
            <a:r>
              <a:rPr lang="en-US" altLang="zh-CN"/>
              <a:t>x</a:t>
            </a:r>
          </a:p>
        </p:txBody>
      </p:sp>
      <p:sp>
        <p:nvSpPr>
          <p:cNvPr id="25607" name="Rectangle 18"/>
          <p:cNvSpPr>
            <a:spLocks noChangeArrowheads="1"/>
          </p:cNvSpPr>
          <p:nvPr/>
        </p:nvSpPr>
        <p:spPr bwMode="auto">
          <a:xfrm>
            <a:off x="387350" y="4618038"/>
            <a:ext cx="6546850" cy="1477962"/>
          </a:xfrm>
          <a:prstGeom prst="rect">
            <a:avLst/>
          </a:prstGeom>
          <a:noFill/>
          <a:ln w="9525">
            <a:noFill/>
            <a:miter lim="800000"/>
            <a:headEnd/>
            <a:tailEnd/>
          </a:ln>
        </p:spPr>
        <p:txBody>
          <a:bodyPr>
            <a:spAutoFit/>
          </a:bodyPr>
          <a:lstStyle/>
          <a:p>
            <a:r>
              <a:rPr lang="en-US" altLang="zh-CN" b="1" dirty="0">
                <a:latin typeface="Courier New" pitchFamily="49" charset="0"/>
                <a:cs typeface="Courier New" pitchFamily="49" charset="0"/>
              </a:rPr>
              <a:t>Person </a:t>
            </a:r>
            <a:r>
              <a:rPr lang="en-US" altLang="zh-CN" b="1" dirty="0" smtClean="0">
                <a:latin typeface="Courier New" pitchFamily="49" charset="0"/>
                <a:cs typeface="Courier New" pitchFamily="49" charset="0"/>
              </a:rPr>
              <a:t>FAHIM </a:t>
            </a:r>
            <a:r>
              <a:rPr lang="en-US" altLang="zh-CN" b="1" dirty="0">
                <a:latin typeface="Courier New" pitchFamily="49" charset="0"/>
                <a:cs typeface="Courier New" pitchFamily="49" charset="0"/>
              </a:rPr>
              <a:t>= new Person();</a:t>
            </a:r>
          </a:p>
          <a:p>
            <a:r>
              <a:rPr lang="en-US" altLang="zh-CN" b="1" dirty="0" smtClean="0">
                <a:latin typeface="Courier New" pitchFamily="49" charset="0"/>
                <a:cs typeface="Courier New" pitchFamily="49" charset="0"/>
              </a:rPr>
              <a:t>FAHIM.name=”FAHIM";</a:t>
            </a:r>
            <a:endParaRPr lang="en-US" altLang="zh-CN" b="1" dirty="0">
              <a:latin typeface="Courier New" pitchFamily="49" charset="0"/>
              <a:cs typeface="Courier New" pitchFamily="49" charset="0"/>
            </a:endParaRPr>
          </a:p>
          <a:p>
            <a:r>
              <a:rPr lang="en-US" altLang="zh-CN" b="1" dirty="0">
                <a:latin typeface="Courier New" pitchFamily="49" charset="0"/>
                <a:cs typeface="Courier New" pitchFamily="49" charset="0"/>
              </a:rPr>
              <a:t>Person </a:t>
            </a:r>
            <a:r>
              <a:rPr lang="en-US" altLang="zh-CN" b="1" dirty="0" smtClean="0">
                <a:latin typeface="Courier New" pitchFamily="49" charset="0"/>
                <a:cs typeface="Courier New" pitchFamily="49" charset="0"/>
              </a:rPr>
              <a:t>x=FAHIM;</a:t>
            </a:r>
            <a:endParaRPr lang="en-US" altLang="zh-CN" b="1" dirty="0">
              <a:latin typeface="Courier New" pitchFamily="49" charset="0"/>
              <a:cs typeface="Courier New" pitchFamily="49" charset="0"/>
            </a:endParaRPr>
          </a:p>
          <a:p>
            <a:r>
              <a:rPr lang="en-US" altLang="zh-CN" b="1" dirty="0">
                <a:latin typeface="Courier New" pitchFamily="49" charset="0"/>
                <a:cs typeface="Courier New" pitchFamily="49" charset="0"/>
              </a:rPr>
              <a:t>x.name</a:t>
            </a:r>
            <a:r>
              <a:rPr lang="en-US" altLang="zh-CN" b="1" dirty="0" smtClean="0">
                <a:latin typeface="Courier New" pitchFamily="49" charset="0"/>
                <a:cs typeface="Courier New" pitchFamily="49" charset="0"/>
              </a:rPr>
              <a:t>=“TOM"; </a:t>
            </a:r>
            <a:endParaRPr lang="en-US" altLang="zh-CN" b="1" dirty="0">
              <a:latin typeface="Courier New" pitchFamily="49" charset="0"/>
              <a:cs typeface="Courier New" pitchFamily="49" charset="0"/>
            </a:endParaRPr>
          </a:p>
          <a:p>
            <a:r>
              <a:rPr lang="en-US" altLang="zh-CN" b="1" dirty="0" err="1" smtClean="0">
                <a:latin typeface="Courier New" pitchFamily="49" charset="0"/>
                <a:cs typeface="Courier New" pitchFamily="49" charset="0"/>
              </a:rPr>
              <a:t>System.out.println</a:t>
            </a:r>
            <a:r>
              <a:rPr lang="en-US" altLang="zh-CN" b="1" dirty="0" smtClean="0">
                <a:latin typeface="Courier New" pitchFamily="49" charset="0"/>
                <a:cs typeface="Courier New" pitchFamily="49" charset="0"/>
              </a:rPr>
              <a:t>(FAHIM.name</a:t>
            </a:r>
            <a:r>
              <a:rPr lang="en-US" altLang="zh-CN" b="1" dirty="0">
                <a:latin typeface="Courier New" pitchFamily="49" charset="0"/>
                <a:cs typeface="Courier New" pitchFamily="49" charset="0"/>
              </a:rPr>
              <a:t>);  </a:t>
            </a:r>
            <a:r>
              <a:rPr lang="en-US" altLang="zh-CN" b="1" dirty="0">
                <a:solidFill>
                  <a:schemeClr val="hlink"/>
                </a:solidFill>
                <a:latin typeface="Courier New" pitchFamily="49" charset="0"/>
                <a:cs typeface="Courier New" pitchFamily="49" charset="0"/>
              </a:rPr>
              <a:t>// print </a:t>
            </a:r>
            <a:r>
              <a:rPr lang="en-US" altLang="zh-CN" b="1" dirty="0" smtClean="0">
                <a:solidFill>
                  <a:schemeClr val="hlink"/>
                </a:solidFill>
                <a:latin typeface="Courier New" pitchFamily="49" charset="0"/>
                <a:cs typeface="Courier New" pitchFamily="49" charset="0"/>
              </a:rPr>
              <a:t>TOM!</a:t>
            </a:r>
            <a:endParaRPr lang="zh-CN" altLang="en-US" b="1" dirty="0">
              <a:solidFill>
                <a:schemeClr val="hlink"/>
              </a:solidFill>
              <a:latin typeface="Courier New" pitchFamily="49" charset="0"/>
              <a:cs typeface="Courier New" pitchFamily="49" charset="0"/>
            </a:endParaRPr>
          </a:p>
        </p:txBody>
      </p:sp>
      <p:sp>
        <p:nvSpPr>
          <p:cNvPr id="25608" name="Line 19"/>
          <p:cNvSpPr>
            <a:spLocks noChangeShapeType="1"/>
          </p:cNvSpPr>
          <p:nvPr/>
        </p:nvSpPr>
        <p:spPr bwMode="auto">
          <a:xfrm>
            <a:off x="5859463" y="4259263"/>
            <a:ext cx="792162" cy="0"/>
          </a:xfrm>
          <a:prstGeom prst="line">
            <a:avLst/>
          </a:prstGeom>
          <a:noFill/>
          <a:ln w="9525">
            <a:solidFill>
              <a:schemeClr val="tx1"/>
            </a:solidFill>
            <a:round/>
            <a:headEnd/>
            <a:tailEnd type="triangle" w="med" len="med"/>
          </a:ln>
        </p:spPr>
        <p:txBody>
          <a:bodyPr/>
          <a:lstStyle/>
          <a:p>
            <a:endParaRPr lang="en-US"/>
          </a:p>
        </p:txBody>
      </p:sp>
      <p:sp>
        <p:nvSpPr>
          <p:cNvPr id="25609" name="Line 20"/>
          <p:cNvSpPr>
            <a:spLocks noChangeShapeType="1"/>
          </p:cNvSpPr>
          <p:nvPr/>
        </p:nvSpPr>
        <p:spPr bwMode="auto">
          <a:xfrm flipV="1">
            <a:off x="5715000" y="4906963"/>
            <a:ext cx="936625" cy="288925"/>
          </a:xfrm>
          <a:prstGeom prst="line">
            <a:avLst/>
          </a:prstGeom>
          <a:noFill/>
          <a:ln w="9525">
            <a:solidFill>
              <a:schemeClr val="tx1"/>
            </a:solidFill>
            <a:round/>
            <a:headEnd/>
            <a:tailEnd type="triangle" w="med" len="med"/>
          </a:ln>
        </p:spPr>
        <p:txBody>
          <a:bodyPr/>
          <a:lstStyle/>
          <a:p>
            <a:endParaRPr lang="en-US"/>
          </a:p>
        </p:txBody>
      </p:sp>
      <p:sp>
        <p:nvSpPr>
          <p:cNvPr id="25611" name="Slide Number Placeholder 2"/>
          <p:cNvSpPr>
            <a:spLocks noGrp="1"/>
          </p:cNvSpPr>
          <p:nvPr>
            <p:ph type="sldNum" sz="quarter" idx="12"/>
          </p:nvPr>
        </p:nvSpPr>
        <p:spPr>
          <a:noFill/>
          <a:ln>
            <a:miter lim="800000"/>
            <a:headEnd/>
            <a:tailEnd/>
          </a:ln>
        </p:spPr>
        <p:txBody>
          <a:bodyPr/>
          <a:lstStyle/>
          <a:p>
            <a:fld id="{A0F39FFC-8E77-44CB-B020-9E54E48FBF63}"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81000" y="1600200"/>
            <a:ext cx="4648200" cy="48498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GB" sz="1400" dirty="0">
                <a:latin typeface="Verdana" charset="0"/>
                <a:ea typeface="ＭＳ Ｐゴシック" charset="0"/>
              </a:rPr>
              <a:t>public class </a:t>
            </a:r>
            <a:r>
              <a:rPr lang="en-GB" sz="1400" dirty="0" err="1">
                <a:latin typeface="Verdana" charset="0"/>
                <a:ea typeface="ＭＳ Ｐゴシック" charset="0"/>
              </a:rPr>
              <a:t>VisibilityDemo</a:t>
            </a:r>
            <a:r>
              <a:rPr lang="en-GB" sz="1400" dirty="0">
                <a:latin typeface="Verdana" charset="0"/>
                <a:ea typeface="ＭＳ Ｐゴシック" charset="0"/>
              </a:rPr>
              <a:t> </a:t>
            </a:r>
            <a:r>
              <a:rPr lang="en-GB" sz="1400" b="1" dirty="0">
                <a:solidFill>
                  <a:schemeClr val="accent2"/>
                </a:solidFill>
                <a:latin typeface="Verdana" charset="0"/>
                <a:ea typeface="ＭＳ Ｐゴシック" charset="0"/>
              </a:rPr>
              <a:t>{</a:t>
            </a:r>
            <a:endParaRPr lang="en-GB" sz="1400" b="1" dirty="0">
              <a:latin typeface="Verdana" charset="0"/>
              <a:ea typeface="ＭＳ Ｐゴシック" charset="0"/>
            </a:endParaRPr>
          </a:p>
          <a:p>
            <a:pPr>
              <a:spcBef>
                <a:spcPct val="50000"/>
              </a:spcBef>
              <a:defRPr/>
            </a:pPr>
            <a:r>
              <a:rPr lang="en-GB" sz="1400" dirty="0">
                <a:latin typeface="Verdana" charset="0"/>
                <a:ea typeface="ＭＳ Ｐゴシック" charset="0"/>
              </a:rPr>
              <a:t>     private </a:t>
            </a:r>
            <a:r>
              <a:rPr lang="en-GB" sz="1400" dirty="0" err="1">
                <a:latin typeface="Verdana" charset="0"/>
                <a:ea typeface="ＭＳ Ｐゴシック" charset="0"/>
              </a:rPr>
              <a:t>int</a:t>
            </a:r>
            <a:r>
              <a:rPr lang="en-GB" sz="1400" dirty="0">
                <a:solidFill>
                  <a:schemeClr val="accent2"/>
                </a:solidFill>
                <a:latin typeface="Verdana" charset="0"/>
                <a:ea typeface="ＭＳ Ｐゴシック" charset="0"/>
              </a:rPr>
              <a:t> </a:t>
            </a:r>
            <a:r>
              <a:rPr lang="en-GB" sz="1400" b="1" dirty="0">
                <a:solidFill>
                  <a:schemeClr val="accent2"/>
                </a:solidFill>
                <a:latin typeface="Verdana" charset="0"/>
                <a:ea typeface="ＭＳ Ｐゴシック" charset="0"/>
              </a:rPr>
              <a:t>classVar1</a:t>
            </a:r>
            <a:r>
              <a:rPr lang="en-GB" sz="1400" dirty="0">
                <a:solidFill>
                  <a:schemeClr val="accent2"/>
                </a:solidFill>
                <a:latin typeface="Verdana" charset="0"/>
                <a:ea typeface="ＭＳ Ｐゴシック" charset="0"/>
              </a:rPr>
              <a:t>;</a:t>
            </a:r>
          </a:p>
          <a:p>
            <a:pPr>
              <a:spcBef>
                <a:spcPct val="50000"/>
              </a:spcBef>
              <a:defRPr/>
            </a:pPr>
            <a:r>
              <a:rPr lang="en-GB" sz="1400" dirty="0">
                <a:solidFill>
                  <a:schemeClr val="accent2"/>
                </a:solidFill>
                <a:latin typeface="Verdana" charset="0"/>
                <a:ea typeface="ＭＳ Ｐゴシック" charset="0"/>
              </a:rPr>
              <a:t>     </a:t>
            </a:r>
            <a:r>
              <a:rPr lang="en-GB" sz="1400" dirty="0">
                <a:latin typeface="Verdana" charset="0"/>
                <a:ea typeface="ＭＳ Ｐゴシック" charset="0"/>
              </a:rPr>
              <a:t>private </a:t>
            </a:r>
            <a:r>
              <a:rPr lang="en-GB" sz="1400" dirty="0" err="1">
                <a:latin typeface="Verdana" charset="0"/>
                <a:ea typeface="ＭＳ Ｐゴシック" charset="0"/>
              </a:rPr>
              <a:t>int</a:t>
            </a:r>
            <a:r>
              <a:rPr lang="en-GB" sz="1400" dirty="0">
                <a:solidFill>
                  <a:schemeClr val="accent2"/>
                </a:solidFill>
                <a:latin typeface="Verdana" charset="0"/>
                <a:ea typeface="ＭＳ Ｐゴシック" charset="0"/>
              </a:rPr>
              <a:t> </a:t>
            </a:r>
            <a:r>
              <a:rPr lang="en-GB" sz="1400" b="1" dirty="0">
                <a:solidFill>
                  <a:schemeClr val="accent2"/>
                </a:solidFill>
                <a:latin typeface="Verdana" charset="0"/>
                <a:ea typeface="ＭＳ Ｐゴシック" charset="0"/>
              </a:rPr>
              <a:t>classVar2</a:t>
            </a:r>
            <a:r>
              <a:rPr lang="en-GB" sz="1400" dirty="0">
                <a:solidFill>
                  <a:schemeClr val="accent2"/>
                </a:solidFill>
                <a:latin typeface="Verdana" charset="0"/>
                <a:ea typeface="ＭＳ Ｐゴシック" charset="0"/>
              </a:rPr>
              <a:t>;</a:t>
            </a:r>
          </a:p>
          <a:p>
            <a:pPr>
              <a:spcBef>
                <a:spcPct val="50000"/>
              </a:spcBef>
              <a:defRPr/>
            </a:pPr>
            <a:r>
              <a:rPr lang="en-GB" sz="1400" dirty="0">
                <a:solidFill>
                  <a:schemeClr val="accent2"/>
                </a:solidFill>
                <a:latin typeface="Verdana" charset="0"/>
                <a:ea typeface="ＭＳ Ｐゴシック" charset="0"/>
              </a:rPr>
              <a:t>     public </a:t>
            </a:r>
            <a:r>
              <a:rPr lang="en-GB" sz="1400" dirty="0" err="1">
                <a:solidFill>
                  <a:schemeClr val="accent2"/>
                </a:solidFill>
                <a:latin typeface="Verdana" charset="0"/>
                <a:ea typeface="ＭＳ Ｐゴシック" charset="0"/>
              </a:rPr>
              <a:t>int</a:t>
            </a:r>
            <a:r>
              <a:rPr lang="en-GB" sz="1400" dirty="0">
                <a:solidFill>
                  <a:schemeClr val="accent2"/>
                </a:solidFill>
                <a:latin typeface="Verdana" charset="0"/>
                <a:ea typeface="ＭＳ Ｐゴシック" charset="0"/>
              </a:rPr>
              <a:t> method1</a:t>
            </a:r>
            <a:r>
              <a:rPr lang="en-GB" sz="1400" dirty="0">
                <a:latin typeface="Verdana" charset="0"/>
                <a:ea typeface="ＭＳ Ｐゴシック" charset="0"/>
              </a:rPr>
              <a:t>(</a:t>
            </a:r>
            <a:r>
              <a:rPr lang="en-GB" sz="1400" dirty="0" err="1">
                <a:latin typeface="Verdana" charset="0"/>
                <a:ea typeface="ＭＳ Ｐゴシック" charset="0"/>
              </a:rPr>
              <a:t>int</a:t>
            </a:r>
            <a:r>
              <a:rPr lang="en-GB" sz="1400" dirty="0">
                <a:latin typeface="Verdana" charset="0"/>
                <a:ea typeface="ＭＳ Ｐゴシック" charset="0"/>
              </a:rPr>
              <a:t> </a:t>
            </a:r>
            <a:r>
              <a:rPr lang="en-GB" sz="1400" dirty="0">
                <a:solidFill>
                  <a:srgbClr val="008000"/>
                </a:solidFill>
                <a:latin typeface="Verdana" charset="0"/>
                <a:ea typeface="ＭＳ Ｐゴシック" charset="0"/>
              </a:rPr>
              <a:t>x</a:t>
            </a:r>
            <a:r>
              <a:rPr lang="en-GB" sz="1400" dirty="0">
                <a:latin typeface="Verdana" charset="0"/>
                <a:ea typeface="ＭＳ Ｐゴシック" charset="0"/>
              </a:rPr>
              <a:t>) </a:t>
            </a:r>
            <a:r>
              <a:rPr lang="en-GB" sz="1400" dirty="0">
                <a:solidFill>
                  <a:srgbClr val="3366FF"/>
                </a:solidFill>
                <a:latin typeface="Verdana" charset="0"/>
                <a:ea typeface="ＭＳ Ｐゴシック" charset="0"/>
              </a:rPr>
              <a:t>{</a:t>
            </a:r>
          </a:p>
          <a:p>
            <a:pPr>
              <a:spcBef>
                <a:spcPct val="50000"/>
              </a:spcBef>
              <a:defRPr/>
            </a:pPr>
            <a:r>
              <a:rPr lang="en-GB" sz="1400" dirty="0">
                <a:latin typeface="Verdana" charset="0"/>
                <a:ea typeface="ＭＳ Ｐゴシック" charset="0"/>
              </a:rPr>
              <a:t>          </a:t>
            </a:r>
            <a:r>
              <a:rPr lang="en-GB" sz="1400" dirty="0" err="1">
                <a:latin typeface="Verdana" charset="0"/>
                <a:ea typeface="ＭＳ Ｐゴシック" charset="0"/>
              </a:rPr>
              <a:t>int</a:t>
            </a:r>
            <a:r>
              <a:rPr lang="en-GB" sz="1400" dirty="0">
                <a:solidFill>
                  <a:schemeClr val="bg2"/>
                </a:solidFill>
                <a:latin typeface="Verdana" charset="0"/>
                <a:ea typeface="ＭＳ Ｐゴシック" charset="0"/>
              </a:rPr>
              <a:t> </a:t>
            </a:r>
            <a:r>
              <a:rPr lang="en-GB" sz="1400" dirty="0">
                <a:solidFill>
                  <a:srgbClr val="0000FF"/>
                </a:solidFill>
                <a:latin typeface="Verdana" charset="0"/>
                <a:ea typeface="ＭＳ Ｐゴシック" charset="0"/>
              </a:rPr>
              <a:t>local </a:t>
            </a:r>
            <a:r>
              <a:rPr lang="en-GB" sz="1400" dirty="0">
                <a:latin typeface="Verdana" charset="0"/>
                <a:ea typeface="ＭＳ Ｐゴシック" charset="0"/>
              </a:rPr>
              <a:t>= 0;</a:t>
            </a:r>
          </a:p>
          <a:p>
            <a:pPr>
              <a:spcBef>
                <a:spcPct val="50000"/>
              </a:spcBef>
              <a:defRPr/>
            </a:pPr>
            <a:r>
              <a:rPr lang="en-GB" sz="1400" dirty="0">
                <a:solidFill>
                  <a:schemeClr val="bg2"/>
                </a:solidFill>
                <a:latin typeface="Verdana" charset="0"/>
                <a:ea typeface="ＭＳ Ｐゴシック" charset="0"/>
              </a:rPr>
              <a:t>          </a:t>
            </a:r>
            <a:r>
              <a:rPr lang="en-GB" sz="1400" dirty="0">
                <a:latin typeface="Verdana" charset="0"/>
                <a:ea typeface="ＭＳ Ｐゴシック" charset="0"/>
              </a:rPr>
              <a:t>for </a:t>
            </a:r>
            <a:r>
              <a:rPr lang="en-GB" sz="1400" dirty="0">
                <a:solidFill>
                  <a:schemeClr val="tx2"/>
                </a:solidFill>
                <a:latin typeface="Verdana" charset="0"/>
                <a:ea typeface="ＭＳ Ｐゴシック" charset="0"/>
              </a:rPr>
              <a:t>(</a:t>
            </a:r>
            <a:r>
              <a:rPr lang="en-GB" sz="1400" dirty="0" err="1">
                <a:latin typeface="Verdana" charset="0"/>
                <a:ea typeface="ＭＳ Ｐゴシック" charset="0"/>
              </a:rPr>
              <a:t>int</a:t>
            </a:r>
            <a:r>
              <a:rPr lang="en-GB" sz="1400" dirty="0">
                <a:solidFill>
                  <a:srgbClr val="7F271D"/>
                </a:solidFill>
                <a:latin typeface="Verdana" charset="0"/>
                <a:ea typeface="ＭＳ Ｐゴシック" charset="0"/>
              </a:rPr>
              <a:t> </a:t>
            </a:r>
            <a:r>
              <a:rPr lang="en-GB" sz="1400" dirty="0" err="1">
                <a:solidFill>
                  <a:srgbClr val="7F7F7F"/>
                </a:solidFill>
                <a:latin typeface="Verdana" charset="0"/>
                <a:ea typeface="ＭＳ Ｐゴシック" charset="0"/>
              </a:rPr>
              <a:t>i</a:t>
            </a:r>
            <a:r>
              <a:rPr lang="en-GB" sz="1400" dirty="0">
                <a:solidFill>
                  <a:schemeClr val="tx1">
                    <a:lumMod val="65000"/>
                    <a:lumOff val="35000"/>
                  </a:schemeClr>
                </a:solidFill>
                <a:latin typeface="Verdana" charset="0"/>
                <a:ea typeface="ＭＳ Ｐゴシック" charset="0"/>
              </a:rPr>
              <a:t> </a:t>
            </a:r>
            <a:r>
              <a:rPr lang="en-GB" sz="1400" dirty="0">
                <a:latin typeface="Verdana" charset="0"/>
                <a:ea typeface="ＭＳ Ｐゴシック" charset="0"/>
              </a:rPr>
              <a:t>=</a:t>
            </a:r>
            <a:r>
              <a:rPr lang="en-GB" sz="1400" dirty="0">
                <a:solidFill>
                  <a:srgbClr val="7F271D"/>
                </a:solidFill>
                <a:latin typeface="Verdana" charset="0"/>
                <a:ea typeface="ＭＳ Ｐゴシック" charset="0"/>
              </a:rPr>
              <a:t> </a:t>
            </a:r>
            <a:r>
              <a:rPr lang="en-GB" sz="1400" dirty="0">
                <a:solidFill>
                  <a:srgbClr val="000000"/>
                </a:solidFill>
                <a:latin typeface="Verdana" charset="0"/>
                <a:ea typeface="ＭＳ Ｐゴシック" charset="0"/>
              </a:rPr>
              <a:t>0</a:t>
            </a:r>
            <a:r>
              <a:rPr lang="en-GB" sz="1400" dirty="0">
                <a:solidFill>
                  <a:srgbClr val="7F271D"/>
                </a:solidFill>
                <a:latin typeface="Verdana" charset="0"/>
                <a:ea typeface="ＭＳ Ｐゴシック" charset="0"/>
              </a:rPr>
              <a:t>; </a:t>
            </a:r>
            <a:r>
              <a:rPr lang="en-GB" sz="1400" dirty="0" err="1">
                <a:solidFill>
                  <a:srgbClr val="7F7F7F"/>
                </a:solidFill>
                <a:latin typeface="Verdana" charset="0"/>
                <a:ea typeface="ＭＳ Ｐゴシック" charset="0"/>
              </a:rPr>
              <a:t>i</a:t>
            </a:r>
            <a:r>
              <a:rPr lang="en-GB" sz="1400" dirty="0">
                <a:solidFill>
                  <a:srgbClr val="7F271D"/>
                </a:solidFill>
                <a:latin typeface="Verdana" charset="0"/>
                <a:ea typeface="ＭＳ Ｐゴシック" charset="0"/>
              </a:rPr>
              <a:t> </a:t>
            </a:r>
            <a:r>
              <a:rPr lang="en-GB" sz="1400" dirty="0">
                <a:solidFill>
                  <a:schemeClr val="tx2"/>
                </a:solidFill>
                <a:latin typeface="Verdana" charset="0"/>
                <a:ea typeface="ＭＳ Ｐゴシック" charset="0"/>
              </a:rPr>
              <a:t>&lt;</a:t>
            </a:r>
            <a:r>
              <a:rPr lang="en-GB" sz="1400" dirty="0">
                <a:solidFill>
                  <a:srgbClr val="7F271D"/>
                </a:solidFill>
                <a:latin typeface="Verdana" charset="0"/>
                <a:ea typeface="ＭＳ Ｐゴシック" charset="0"/>
              </a:rPr>
              <a:t> </a:t>
            </a:r>
            <a:r>
              <a:rPr lang="en-GB" sz="1400" dirty="0">
                <a:solidFill>
                  <a:srgbClr val="008000"/>
                </a:solidFill>
                <a:latin typeface="Verdana" charset="0"/>
                <a:ea typeface="ＭＳ Ｐゴシック" charset="0"/>
              </a:rPr>
              <a:t>x</a:t>
            </a:r>
            <a:r>
              <a:rPr lang="en-GB" sz="1400" dirty="0">
                <a:solidFill>
                  <a:srgbClr val="7F271D"/>
                </a:solidFill>
                <a:latin typeface="Verdana" charset="0"/>
                <a:ea typeface="ＭＳ Ｐゴシック" charset="0"/>
              </a:rPr>
              <a:t>;</a:t>
            </a:r>
            <a:r>
              <a:rPr lang="en-GB" sz="1400" dirty="0">
                <a:solidFill>
                  <a:srgbClr val="595959"/>
                </a:solidFill>
                <a:latin typeface="Verdana" charset="0"/>
                <a:ea typeface="ＭＳ Ｐゴシック" charset="0"/>
              </a:rPr>
              <a:t> </a:t>
            </a:r>
            <a:r>
              <a:rPr lang="en-GB" sz="1400" dirty="0" err="1">
                <a:solidFill>
                  <a:srgbClr val="7F7F7F"/>
                </a:solidFill>
                <a:latin typeface="Verdana" charset="0"/>
                <a:ea typeface="ＭＳ Ｐゴシック" charset="0"/>
              </a:rPr>
              <a:t>i</a:t>
            </a:r>
            <a:r>
              <a:rPr lang="en-GB" sz="1400" dirty="0">
                <a:latin typeface="Verdana" charset="0"/>
                <a:ea typeface="ＭＳ Ｐゴシック" charset="0"/>
              </a:rPr>
              <a:t>++)</a:t>
            </a:r>
            <a:r>
              <a:rPr lang="en-GB" sz="1400" dirty="0">
                <a:solidFill>
                  <a:schemeClr val="bg1">
                    <a:lumMod val="50000"/>
                  </a:schemeClr>
                </a:solidFill>
                <a:latin typeface="Verdana" charset="0"/>
                <a:ea typeface="ＭＳ Ｐゴシック" charset="0"/>
              </a:rPr>
              <a:t>{</a:t>
            </a:r>
          </a:p>
          <a:p>
            <a:pPr>
              <a:spcBef>
                <a:spcPct val="50000"/>
              </a:spcBef>
              <a:defRPr/>
            </a:pPr>
            <a:r>
              <a:rPr lang="en-GB" sz="1400" dirty="0">
                <a:solidFill>
                  <a:schemeClr val="bg2"/>
                </a:solidFill>
                <a:latin typeface="Verdana" charset="0"/>
                <a:ea typeface="ＭＳ Ｐゴシック" charset="0"/>
              </a:rPr>
              <a:t>               </a:t>
            </a:r>
            <a:r>
              <a:rPr lang="en-GB" sz="1400" dirty="0">
                <a:solidFill>
                  <a:srgbClr val="0000FF"/>
                </a:solidFill>
                <a:latin typeface="Verdana" charset="0"/>
                <a:ea typeface="ＭＳ Ｐゴシック" charset="0"/>
              </a:rPr>
              <a:t>local</a:t>
            </a:r>
            <a:r>
              <a:rPr lang="en-GB" sz="1400" dirty="0">
                <a:solidFill>
                  <a:srgbClr val="595959"/>
                </a:solidFill>
                <a:latin typeface="Verdana" charset="0"/>
                <a:ea typeface="ＭＳ Ｐゴシック" charset="0"/>
              </a:rPr>
              <a:t> </a:t>
            </a:r>
            <a:r>
              <a:rPr lang="en-GB" sz="1400" dirty="0">
                <a:solidFill>
                  <a:schemeClr val="tx2"/>
                </a:solidFill>
                <a:latin typeface="Verdana" charset="0"/>
                <a:ea typeface="ＭＳ Ｐゴシック" charset="0"/>
              </a:rPr>
              <a:t>+=</a:t>
            </a:r>
            <a:r>
              <a:rPr lang="en-GB" sz="1400" dirty="0">
                <a:solidFill>
                  <a:schemeClr val="bg2"/>
                </a:solidFill>
                <a:latin typeface="Verdana" charset="0"/>
                <a:ea typeface="ＭＳ Ｐゴシック" charset="0"/>
              </a:rPr>
              <a:t> </a:t>
            </a:r>
            <a:r>
              <a:rPr lang="en-GB" sz="1400" dirty="0" err="1">
                <a:solidFill>
                  <a:srgbClr val="7F7F7F"/>
                </a:solidFill>
                <a:latin typeface="Verdana" charset="0"/>
                <a:ea typeface="ＭＳ Ｐゴシック" charset="0"/>
              </a:rPr>
              <a:t>i</a:t>
            </a:r>
            <a:r>
              <a:rPr lang="en-GB" sz="1400" dirty="0">
                <a:solidFill>
                  <a:srgbClr val="7F271D"/>
                </a:solidFill>
                <a:latin typeface="Verdana" charset="0"/>
                <a:ea typeface="ＭＳ Ｐゴシック" charset="0"/>
              </a:rPr>
              <a:t>;</a:t>
            </a:r>
          </a:p>
          <a:p>
            <a:pPr>
              <a:spcBef>
                <a:spcPct val="50000"/>
              </a:spcBef>
              <a:defRPr/>
            </a:pPr>
            <a:r>
              <a:rPr lang="en-GB" sz="1400" dirty="0">
                <a:solidFill>
                  <a:srgbClr val="7F271D"/>
                </a:solidFill>
                <a:latin typeface="Verdana" charset="0"/>
                <a:ea typeface="ＭＳ Ｐゴシック" charset="0"/>
              </a:rPr>
              <a:t>          </a:t>
            </a:r>
            <a:r>
              <a:rPr lang="en-GB" sz="1400" dirty="0">
                <a:solidFill>
                  <a:srgbClr val="7F7F7F"/>
                </a:solidFill>
                <a:latin typeface="Verdana" charset="0"/>
                <a:ea typeface="ＭＳ Ｐゴシック" charset="0"/>
              </a:rPr>
              <a:t>}</a:t>
            </a:r>
          </a:p>
          <a:p>
            <a:pPr>
              <a:spcBef>
                <a:spcPct val="50000"/>
              </a:spcBef>
              <a:defRPr/>
            </a:pPr>
            <a:r>
              <a:rPr lang="en-GB" sz="1400" dirty="0">
                <a:solidFill>
                  <a:schemeClr val="bg2"/>
                </a:solidFill>
                <a:latin typeface="Verdana" charset="0"/>
                <a:ea typeface="ＭＳ Ｐゴシック" charset="0"/>
              </a:rPr>
              <a:t>          </a:t>
            </a:r>
            <a:r>
              <a:rPr lang="en-GB" sz="1400" dirty="0">
                <a:latin typeface="Verdana" charset="0"/>
                <a:ea typeface="ＭＳ Ｐゴシック" charset="0"/>
              </a:rPr>
              <a:t>return</a:t>
            </a:r>
            <a:r>
              <a:rPr lang="en-GB" sz="1400" dirty="0">
                <a:solidFill>
                  <a:schemeClr val="bg2"/>
                </a:solidFill>
                <a:latin typeface="Verdana" charset="0"/>
                <a:ea typeface="ＭＳ Ｐゴシック" charset="0"/>
              </a:rPr>
              <a:t> </a:t>
            </a:r>
            <a:r>
              <a:rPr lang="en-GB" sz="1400" dirty="0">
                <a:solidFill>
                  <a:srgbClr val="0000FF"/>
                </a:solidFill>
                <a:latin typeface="Verdana" charset="0"/>
                <a:ea typeface="ＭＳ Ｐゴシック" charset="0"/>
              </a:rPr>
              <a:t>local</a:t>
            </a:r>
            <a:r>
              <a:rPr lang="en-GB" sz="1400" dirty="0">
                <a:latin typeface="Verdana" charset="0"/>
                <a:ea typeface="ＭＳ Ｐゴシック" charset="0"/>
              </a:rPr>
              <a:t>;</a:t>
            </a:r>
          </a:p>
          <a:p>
            <a:pPr>
              <a:spcBef>
                <a:spcPct val="50000"/>
              </a:spcBef>
              <a:defRPr/>
            </a:pPr>
            <a:r>
              <a:rPr lang="en-GB" sz="1400" dirty="0">
                <a:latin typeface="Verdana" charset="0"/>
                <a:ea typeface="ＭＳ Ｐゴシック" charset="0"/>
              </a:rPr>
              <a:t>    </a:t>
            </a:r>
            <a:r>
              <a:rPr lang="en-GB" sz="1400" dirty="0">
                <a:solidFill>
                  <a:schemeClr val="bg2"/>
                </a:solidFill>
                <a:latin typeface="Verdana" charset="0"/>
                <a:ea typeface="ＭＳ Ｐゴシック" charset="0"/>
              </a:rPr>
              <a:t> </a:t>
            </a:r>
            <a:r>
              <a:rPr lang="en-GB" sz="1400" dirty="0">
                <a:solidFill>
                  <a:srgbClr val="3366FF"/>
                </a:solidFill>
                <a:latin typeface="Verdana" charset="0"/>
                <a:ea typeface="ＭＳ Ｐゴシック" charset="0"/>
              </a:rPr>
              <a:t>}</a:t>
            </a:r>
          </a:p>
          <a:p>
            <a:pPr>
              <a:spcBef>
                <a:spcPct val="50000"/>
              </a:spcBef>
              <a:defRPr/>
            </a:pPr>
            <a:endParaRPr lang="en-GB" sz="1400" dirty="0">
              <a:solidFill>
                <a:srgbClr val="595959"/>
              </a:solidFill>
              <a:latin typeface="Verdana" charset="0"/>
              <a:ea typeface="ＭＳ Ｐゴシック" charset="0"/>
            </a:endParaRPr>
          </a:p>
          <a:p>
            <a:pPr>
              <a:spcBef>
                <a:spcPct val="50000"/>
              </a:spcBef>
              <a:defRPr/>
            </a:pPr>
            <a:r>
              <a:rPr lang="en-GB" sz="1400" dirty="0">
                <a:latin typeface="Verdana" charset="0"/>
                <a:ea typeface="ＭＳ Ｐゴシック" charset="0"/>
              </a:rPr>
              <a:t>     public void</a:t>
            </a:r>
            <a:r>
              <a:rPr lang="en-GB" sz="1400" dirty="0">
                <a:solidFill>
                  <a:schemeClr val="accent2"/>
                </a:solidFill>
                <a:latin typeface="Verdana" charset="0"/>
                <a:ea typeface="ＭＳ Ｐゴシック" charset="0"/>
              </a:rPr>
              <a:t> method2</a:t>
            </a:r>
            <a:r>
              <a:rPr lang="en-GB" sz="1400" dirty="0">
                <a:latin typeface="Verdana" charset="0"/>
                <a:ea typeface="ＭＳ Ｐゴシック" charset="0"/>
              </a:rPr>
              <a:t> ( </a:t>
            </a:r>
            <a:r>
              <a:rPr lang="en-GB" sz="1400" dirty="0" err="1">
                <a:latin typeface="Verdana" charset="0"/>
                <a:ea typeface="ＭＳ Ｐゴシック" charset="0"/>
              </a:rPr>
              <a:t>int</a:t>
            </a:r>
            <a:r>
              <a:rPr lang="en-GB" sz="1400" dirty="0">
                <a:latin typeface="Verdana" charset="0"/>
                <a:ea typeface="ＭＳ Ｐゴシック" charset="0"/>
              </a:rPr>
              <a:t> </a:t>
            </a:r>
            <a:r>
              <a:rPr lang="en-GB" sz="1400" dirty="0">
                <a:solidFill>
                  <a:srgbClr val="008000"/>
                </a:solidFill>
                <a:latin typeface="Verdana" charset="0"/>
                <a:ea typeface="ＭＳ Ｐゴシック" charset="0"/>
              </a:rPr>
              <a:t>x</a:t>
            </a:r>
            <a:r>
              <a:rPr lang="en-GB" sz="1400" dirty="0">
                <a:latin typeface="Verdana" charset="0"/>
                <a:ea typeface="ＭＳ Ｐゴシック" charset="0"/>
              </a:rPr>
              <a:t>) </a:t>
            </a:r>
            <a:r>
              <a:rPr lang="en-GB" sz="1400" dirty="0">
                <a:solidFill>
                  <a:srgbClr val="3366FF"/>
                </a:solidFill>
                <a:latin typeface="Verdana" charset="0"/>
                <a:ea typeface="ＭＳ Ｐゴシック" charset="0"/>
              </a:rPr>
              <a:t>{</a:t>
            </a:r>
          </a:p>
          <a:p>
            <a:pPr>
              <a:spcBef>
                <a:spcPct val="50000"/>
              </a:spcBef>
              <a:defRPr/>
            </a:pPr>
            <a:r>
              <a:rPr lang="en-GB" sz="1400" dirty="0">
                <a:latin typeface="Verdana" charset="0"/>
                <a:ea typeface="ＭＳ Ｐゴシック" charset="0"/>
              </a:rPr>
              <a:t>         </a:t>
            </a:r>
            <a:r>
              <a:rPr lang="en-GB" sz="1400" b="1" dirty="0">
                <a:solidFill>
                  <a:schemeClr val="accent2"/>
                </a:solidFill>
                <a:latin typeface="Verdana" charset="0"/>
                <a:ea typeface="ＭＳ Ｐゴシック" charset="0"/>
              </a:rPr>
              <a:t>classVar1</a:t>
            </a:r>
            <a:r>
              <a:rPr lang="en-GB" sz="1400" dirty="0">
                <a:latin typeface="Verdana" charset="0"/>
                <a:ea typeface="ＭＳ Ｐゴシック" charset="0"/>
              </a:rPr>
              <a:t> =</a:t>
            </a:r>
            <a:r>
              <a:rPr lang="en-GB" sz="1400" dirty="0">
                <a:solidFill>
                  <a:schemeClr val="folHlink"/>
                </a:solidFill>
                <a:latin typeface="Verdana" charset="0"/>
                <a:ea typeface="ＭＳ Ｐゴシック" charset="0"/>
              </a:rPr>
              <a:t> </a:t>
            </a:r>
            <a:r>
              <a:rPr lang="en-GB" sz="1400" dirty="0">
                <a:solidFill>
                  <a:srgbClr val="008000"/>
                </a:solidFill>
                <a:latin typeface="Verdana" charset="0"/>
                <a:ea typeface="ＭＳ Ｐゴシック" charset="0"/>
              </a:rPr>
              <a:t>x</a:t>
            </a:r>
            <a:r>
              <a:rPr lang="en-GB" sz="1400" dirty="0">
                <a:latin typeface="Verdana" charset="0"/>
                <a:ea typeface="ＭＳ Ｐゴシック" charset="0"/>
              </a:rPr>
              <a:t> + 10;</a:t>
            </a:r>
          </a:p>
          <a:p>
            <a:pPr>
              <a:lnSpc>
                <a:spcPct val="50000"/>
              </a:lnSpc>
              <a:spcBef>
                <a:spcPct val="50000"/>
              </a:spcBef>
              <a:defRPr/>
            </a:pPr>
            <a:r>
              <a:rPr lang="en-GB" sz="1400" dirty="0">
                <a:latin typeface="Verdana" charset="0"/>
                <a:ea typeface="ＭＳ Ｐゴシック" charset="0"/>
              </a:rPr>
              <a:t>         </a:t>
            </a:r>
            <a:r>
              <a:rPr lang="en-GB" sz="1400" b="1" dirty="0">
                <a:solidFill>
                  <a:schemeClr val="accent2"/>
                </a:solidFill>
                <a:latin typeface="Verdana" charset="0"/>
                <a:ea typeface="ＭＳ Ｐゴシック" charset="0"/>
              </a:rPr>
              <a:t>classVar2</a:t>
            </a:r>
            <a:r>
              <a:rPr lang="en-GB" sz="1400" dirty="0">
                <a:latin typeface="Verdana" charset="0"/>
                <a:ea typeface="ＭＳ Ｐゴシック" charset="0"/>
              </a:rPr>
              <a:t> = </a:t>
            </a:r>
            <a:r>
              <a:rPr lang="en-GB" sz="1400" dirty="0">
                <a:solidFill>
                  <a:schemeClr val="accent2"/>
                </a:solidFill>
                <a:latin typeface="Verdana" charset="0"/>
                <a:ea typeface="ＭＳ Ｐゴシック" charset="0"/>
              </a:rPr>
              <a:t>method1</a:t>
            </a:r>
            <a:r>
              <a:rPr lang="en-GB" sz="1400" dirty="0">
                <a:latin typeface="Verdana" charset="0"/>
                <a:ea typeface="ＭＳ Ｐゴシック" charset="0"/>
              </a:rPr>
              <a:t>(</a:t>
            </a:r>
            <a:r>
              <a:rPr lang="en-GB" sz="1400" b="1" dirty="0">
                <a:solidFill>
                  <a:schemeClr val="accent2"/>
                </a:solidFill>
                <a:latin typeface="Verdana" charset="0"/>
                <a:ea typeface="ＭＳ Ｐゴシック" charset="0"/>
              </a:rPr>
              <a:t>classVar2</a:t>
            </a:r>
            <a:r>
              <a:rPr lang="en-GB" sz="1400" dirty="0">
                <a:latin typeface="Verdana" charset="0"/>
                <a:ea typeface="ＭＳ Ｐゴシック" charset="0"/>
              </a:rPr>
              <a:t>);</a:t>
            </a:r>
          </a:p>
          <a:p>
            <a:pPr>
              <a:lnSpc>
                <a:spcPct val="50000"/>
              </a:lnSpc>
              <a:spcBef>
                <a:spcPct val="50000"/>
              </a:spcBef>
              <a:defRPr/>
            </a:pPr>
            <a:r>
              <a:rPr lang="en-GB" sz="1400" dirty="0">
                <a:latin typeface="Verdana" charset="0"/>
                <a:ea typeface="ＭＳ Ｐゴシック" charset="0"/>
              </a:rPr>
              <a:t>    </a:t>
            </a:r>
            <a:r>
              <a:rPr lang="en-GB" sz="1400" dirty="0">
                <a:solidFill>
                  <a:schemeClr val="bg2"/>
                </a:solidFill>
                <a:latin typeface="Verdana" charset="0"/>
                <a:ea typeface="ＭＳ Ｐゴシック" charset="0"/>
              </a:rPr>
              <a:t> </a:t>
            </a:r>
            <a:r>
              <a:rPr lang="en-GB" sz="1400" dirty="0">
                <a:solidFill>
                  <a:srgbClr val="3366FF"/>
                </a:solidFill>
                <a:latin typeface="Verdana" charset="0"/>
                <a:ea typeface="ＭＳ Ｐゴシック" charset="0"/>
              </a:rPr>
              <a:t>}</a:t>
            </a:r>
          </a:p>
          <a:p>
            <a:pPr>
              <a:lnSpc>
                <a:spcPct val="50000"/>
              </a:lnSpc>
              <a:spcBef>
                <a:spcPct val="50000"/>
              </a:spcBef>
              <a:defRPr/>
            </a:pPr>
            <a:r>
              <a:rPr lang="en-GB" sz="1400" b="1" dirty="0">
                <a:solidFill>
                  <a:schemeClr val="accent2"/>
                </a:solidFill>
                <a:latin typeface="Verdana" charset="0"/>
                <a:ea typeface="ＭＳ Ｐゴシック" charset="0"/>
              </a:rPr>
              <a:t>}</a:t>
            </a:r>
            <a:endParaRPr lang="en-GB" sz="1400" b="1" dirty="0">
              <a:latin typeface="Verdana" charset="0"/>
              <a:ea typeface="ＭＳ Ｐゴシック" charset="0"/>
            </a:endParaRPr>
          </a:p>
        </p:txBody>
      </p:sp>
      <p:sp>
        <p:nvSpPr>
          <p:cNvPr id="26627" name="Text Box 4"/>
          <p:cNvSpPr txBox="1">
            <a:spLocks noChangeArrowheads="1"/>
          </p:cNvSpPr>
          <p:nvPr/>
        </p:nvSpPr>
        <p:spPr bwMode="auto">
          <a:xfrm>
            <a:off x="4343400" y="1600200"/>
            <a:ext cx="4495800" cy="1077913"/>
          </a:xfrm>
          <a:prstGeom prst="rect">
            <a:avLst/>
          </a:prstGeom>
          <a:noFill/>
          <a:ln w="9525">
            <a:noFill/>
            <a:miter lim="800000"/>
            <a:headEnd/>
            <a:tailEnd/>
          </a:ln>
        </p:spPr>
        <p:txBody>
          <a:bodyPr>
            <a:spAutoFit/>
          </a:bodyPr>
          <a:lstStyle/>
          <a:p>
            <a:pPr>
              <a:spcBef>
                <a:spcPct val="50000"/>
              </a:spcBef>
            </a:pPr>
            <a:r>
              <a:rPr lang="en-GB" sz="1600">
                <a:solidFill>
                  <a:schemeClr val="accent2"/>
                </a:solidFill>
              </a:rPr>
              <a:t>The red identifiers denote class varialbes and methods.  They have visibility anywhere inside the outermost pair of  </a:t>
            </a:r>
            <a:r>
              <a:rPr lang="en-GB" sz="1600" u="sng">
                <a:solidFill>
                  <a:schemeClr val="accent2"/>
                </a:solidFill>
              </a:rPr>
              <a:t>red </a:t>
            </a:r>
            <a:r>
              <a:rPr lang="en-GB" sz="1600">
                <a:solidFill>
                  <a:schemeClr val="accent2"/>
                </a:solidFill>
              </a:rPr>
              <a:t>curly brackets</a:t>
            </a:r>
          </a:p>
        </p:txBody>
      </p:sp>
      <p:sp>
        <p:nvSpPr>
          <p:cNvPr id="26628" name="Text Box 8"/>
          <p:cNvSpPr txBox="1">
            <a:spLocks noChangeArrowheads="1"/>
          </p:cNvSpPr>
          <p:nvPr/>
        </p:nvSpPr>
        <p:spPr bwMode="auto">
          <a:xfrm>
            <a:off x="4343400" y="2819400"/>
            <a:ext cx="4724400" cy="1323975"/>
          </a:xfrm>
          <a:prstGeom prst="rect">
            <a:avLst/>
          </a:prstGeom>
          <a:noFill/>
          <a:ln w="9525">
            <a:noFill/>
            <a:miter lim="800000"/>
            <a:headEnd/>
            <a:tailEnd/>
          </a:ln>
        </p:spPr>
        <p:txBody>
          <a:bodyPr>
            <a:spAutoFit/>
          </a:bodyPr>
          <a:lstStyle/>
          <a:p>
            <a:pPr>
              <a:spcBef>
                <a:spcPct val="50000"/>
              </a:spcBef>
            </a:pPr>
            <a:r>
              <a:rPr lang="en-GB" sz="1600">
                <a:solidFill>
                  <a:srgbClr val="0000FF"/>
                </a:solidFill>
              </a:rPr>
              <a:t>The blue identifiers are local to a single block (identified by blue brackets).  They are not visible to anything outside of their block, but are visible inside blocks nested inside of the blue bracketed block.</a:t>
            </a:r>
          </a:p>
        </p:txBody>
      </p:sp>
      <p:sp>
        <p:nvSpPr>
          <p:cNvPr id="6156" name="Text Box 12"/>
          <p:cNvSpPr txBox="1">
            <a:spLocks noChangeArrowheads="1"/>
          </p:cNvSpPr>
          <p:nvPr/>
        </p:nvSpPr>
        <p:spPr bwMode="auto">
          <a:xfrm>
            <a:off x="4343400" y="4419600"/>
            <a:ext cx="4800600" cy="83026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GB" sz="1600" dirty="0">
                <a:solidFill>
                  <a:schemeClr val="bg1">
                    <a:lumMod val="50000"/>
                  </a:schemeClr>
                </a:solidFill>
                <a:latin typeface="Verdana" charset="0"/>
                <a:ea typeface="ＭＳ Ｐゴシック" charset="0"/>
              </a:rPr>
              <a:t>The </a:t>
            </a:r>
            <a:r>
              <a:rPr lang="en-GB" sz="1600" dirty="0" err="1">
                <a:solidFill>
                  <a:schemeClr val="bg1">
                    <a:lumMod val="50000"/>
                  </a:schemeClr>
                </a:solidFill>
                <a:latin typeface="Verdana" charset="0"/>
                <a:ea typeface="ＭＳ Ｐゴシック" charset="0"/>
              </a:rPr>
              <a:t>gray</a:t>
            </a:r>
            <a:r>
              <a:rPr lang="en-GB" sz="1600" dirty="0">
                <a:solidFill>
                  <a:schemeClr val="bg1">
                    <a:lumMod val="50000"/>
                  </a:schemeClr>
                </a:solidFill>
                <a:latin typeface="Verdana" charset="0"/>
                <a:ea typeface="ＭＳ Ｐゴシック" charset="0"/>
              </a:rPr>
              <a:t> identifiers are found inside the for-loop.  The </a:t>
            </a:r>
            <a:r>
              <a:rPr lang="en-GB" sz="1600" dirty="0" err="1">
                <a:solidFill>
                  <a:schemeClr val="bg1">
                    <a:lumMod val="50000"/>
                  </a:schemeClr>
                </a:solidFill>
                <a:latin typeface="Verdana" charset="0"/>
                <a:ea typeface="ＭＳ Ｐゴシック" charset="0"/>
              </a:rPr>
              <a:t>gray</a:t>
            </a:r>
            <a:r>
              <a:rPr lang="en-GB" sz="1600" dirty="0">
                <a:solidFill>
                  <a:schemeClr val="bg1">
                    <a:lumMod val="50000"/>
                  </a:schemeClr>
                </a:solidFill>
                <a:latin typeface="Verdana" charset="0"/>
                <a:ea typeface="ＭＳ Ｐゴシック" charset="0"/>
              </a:rPr>
              <a:t> variable </a:t>
            </a:r>
            <a:r>
              <a:rPr lang="en-GB" sz="1600" i="1" dirty="0" err="1">
                <a:solidFill>
                  <a:schemeClr val="bg1">
                    <a:lumMod val="50000"/>
                  </a:schemeClr>
                </a:solidFill>
                <a:latin typeface="Verdana" charset="0"/>
                <a:ea typeface="ＭＳ Ｐゴシック" charset="0"/>
              </a:rPr>
              <a:t>i</a:t>
            </a:r>
            <a:r>
              <a:rPr lang="en-GB" sz="1600" dirty="0">
                <a:solidFill>
                  <a:schemeClr val="bg1">
                    <a:lumMod val="50000"/>
                  </a:schemeClr>
                </a:solidFill>
                <a:latin typeface="Verdana" charset="0"/>
                <a:ea typeface="ＭＳ Ｐゴシック" charset="0"/>
              </a:rPr>
              <a:t> is visible only inside the loop.</a:t>
            </a:r>
          </a:p>
        </p:txBody>
      </p:sp>
      <p:sp>
        <p:nvSpPr>
          <p:cNvPr id="26630" name="Text Box 13"/>
          <p:cNvSpPr txBox="1">
            <a:spLocks noChangeArrowheads="1"/>
          </p:cNvSpPr>
          <p:nvPr/>
        </p:nvSpPr>
        <p:spPr bwMode="auto">
          <a:xfrm>
            <a:off x="4267200" y="5486400"/>
            <a:ext cx="4876800" cy="830263"/>
          </a:xfrm>
          <a:prstGeom prst="rect">
            <a:avLst/>
          </a:prstGeom>
          <a:noFill/>
          <a:ln w="9525">
            <a:noFill/>
            <a:miter lim="800000"/>
            <a:headEnd/>
            <a:tailEnd/>
          </a:ln>
        </p:spPr>
        <p:txBody>
          <a:bodyPr>
            <a:spAutoFit/>
          </a:bodyPr>
          <a:lstStyle/>
          <a:p>
            <a:pPr>
              <a:spcBef>
                <a:spcPct val="50000"/>
              </a:spcBef>
            </a:pPr>
            <a:r>
              <a:rPr lang="en-GB" sz="1600">
                <a:solidFill>
                  <a:srgbClr val="008000"/>
                </a:solidFill>
              </a:rPr>
              <a:t>Parameters  are denoted by green.  They are visible everywhere inside the method in which they appear, but only in that method</a:t>
            </a:r>
          </a:p>
        </p:txBody>
      </p:sp>
      <p:sp>
        <p:nvSpPr>
          <p:cNvPr id="26631" name="Rectangle 2"/>
          <p:cNvSpPr txBox="1">
            <a:spLocks noChangeArrowheads="1"/>
          </p:cNvSpPr>
          <p:nvPr/>
        </p:nvSpPr>
        <p:spPr bwMode="auto">
          <a:xfrm>
            <a:off x="457200" y="688975"/>
            <a:ext cx="8077200" cy="1139825"/>
          </a:xfrm>
          <a:prstGeom prst="rect">
            <a:avLst/>
          </a:prstGeom>
          <a:noFill/>
          <a:ln w="9525">
            <a:noFill/>
            <a:miter lim="800000"/>
            <a:headEnd/>
            <a:tailEnd/>
          </a:ln>
        </p:spPr>
        <p:txBody>
          <a:bodyPr/>
          <a:lstStyle/>
          <a:p>
            <a:r>
              <a:rPr lang="en-US" altLang="zh-CN" sz="4400">
                <a:solidFill>
                  <a:schemeClr val="tx2"/>
                </a:solidFill>
                <a:latin typeface="Garamond" pitchFamily="18" charset="0"/>
              </a:rPr>
              <a:t>Scoping: in a class</a:t>
            </a:r>
          </a:p>
        </p:txBody>
      </p:sp>
      <p:cxnSp>
        <p:nvCxnSpPr>
          <p:cNvPr id="26632" name="Straight Arrow Connector 2"/>
          <p:cNvCxnSpPr>
            <a:cxnSpLocks noChangeShapeType="1"/>
          </p:cNvCxnSpPr>
          <p:nvPr/>
        </p:nvCxnSpPr>
        <p:spPr bwMode="auto">
          <a:xfrm flipH="1">
            <a:off x="3124200" y="1752600"/>
            <a:ext cx="914400" cy="0"/>
          </a:xfrm>
          <a:prstGeom prst="straightConnector1">
            <a:avLst/>
          </a:prstGeom>
          <a:noFill/>
          <a:ln w="9525" algn="ctr">
            <a:solidFill>
              <a:schemeClr val="accent2"/>
            </a:solidFill>
            <a:round/>
            <a:headEnd/>
            <a:tailEnd type="arrow" w="med" len="med"/>
          </a:ln>
        </p:spPr>
      </p:cxnSp>
      <p:cxnSp>
        <p:nvCxnSpPr>
          <p:cNvPr id="26633" name="Straight Arrow Connector 16"/>
          <p:cNvCxnSpPr>
            <a:cxnSpLocks noChangeShapeType="1"/>
          </p:cNvCxnSpPr>
          <p:nvPr/>
        </p:nvCxnSpPr>
        <p:spPr bwMode="auto">
          <a:xfrm flipH="1">
            <a:off x="2362200" y="3048000"/>
            <a:ext cx="1828800" cy="0"/>
          </a:xfrm>
          <a:prstGeom prst="straightConnector1">
            <a:avLst/>
          </a:prstGeom>
          <a:noFill/>
          <a:ln w="9525" algn="ctr">
            <a:solidFill>
              <a:srgbClr val="0000FF"/>
            </a:solidFill>
            <a:round/>
            <a:headEnd/>
            <a:tailEnd type="arrow" w="med" len="med"/>
          </a:ln>
        </p:spPr>
      </p:cxnSp>
      <p:cxnSp>
        <p:nvCxnSpPr>
          <p:cNvPr id="5" name="Straight Arrow Connector 4"/>
          <p:cNvCxnSpPr/>
          <p:nvPr/>
        </p:nvCxnSpPr>
        <p:spPr bwMode="auto">
          <a:xfrm flipH="1" flipV="1">
            <a:off x="2971800" y="3505200"/>
            <a:ext cx="1371600" cy="1066800"/>
          </a:xfrm>
          <a:prstGeom prst="straightConnector1">
            <a:avLst/>
          </a:prstGeom>
          <a:solidFill>
            <a:schemeClr val="accent1"/>
          </a:solidFill>
          <a:ln w="9525" cap="flat" cmpd="sng" algn="ctr">
            <a:solidFill>
              <a:schemeClr val="bg1">
                <a:lumMod val="50000"/>
              </a:schemeClr>
            </a:solidFill>
            <a:prstDash val="solid"/>
            <a:round/>
            <a:headEnd type="none" w="med" len="med"/>
            <a:tailEnd type="arrow"/>
          </a:ln>
          <a:effectLst/>
          <a:extLst>
            <a:ext uri="{AF507438-7753-43e0-B8FC-AC1667EBCBE1}"/>
          </a:extLst>
        </p:spPr>
      </p:cxnSp>
      <p:cxnSp>
        <p:nvCxnSpPr>
          <p:cNvPr id="21" name="Straight Arrow Connector 20"/>
          <p:cNvCxnSpPr/>
          <p:nvPr/>
        </p:nvCxnSpPr>
        <p:spPr bwMode="auto">
          <a:xfrm flipH="1" flipV="1">
            <a:off x="3200400" y="5410200"/>
            <a:ext cx="1143000" cy="152400"/>
          </a:xfrm>
          <a:prstGeom prst="straightConnector1">
            <a:avLst/>
          </a:prstGeom>
          <a:solidFill>
            <a:schemeClr val="accent1"/>
          </a:solidFill>
          <a:ln w="9525" cap="flat" cmpd="sng" algn="ctr">
            <a:solidFill>
              <a:schemeClr val="bg1">
                <a:lumMod val="50000"/>
              </a:schemeClr>
            </a:solidFill>
            <a:prstDash val="solid"/>
            <a:round/>
            <a:headEnd type="none" w="med" len="med"/>
            <a:tailEnd type="arrow"/>
          </a:ln>
          <a:effectLst/>
          <a:extLst>
            <a:ext uri="{AF507438-7753-43e0-B8FC-AC1667EBCBE1}"/>
          </a:extLst>
        </p:spPr>
      </p:cxnSp>
      <p:sp>
        <p:nvSpPr>
          <p:cNvPr id="26637" name="Slide Number Placeholder 3"/>
          <p:cNvSpPr>
            <a:spLocks noGrp="1"/>
          </p:cNvSpPr>
          <p:nvPr>
            <p:ph type="sldNum" sz="quarter" idx="12"/>
          </p:nvPr>
        </p:nvSpPr>
        <p:spPr>
          <a:noFill/>
          <a:ln>
            <a:miter lim="800000"/>
            <a:headEnd/>
            <a:tailEnd/>
          </a:ln>
        </p:spPr>
        <p:txBody>
          <a:bodyPr/>
          <a:lstStyle/>
          <a:p>
            <a:fld id="{C37D8E07-DC3C-410E-86B7-074AF31B4617}"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152400"/>
            <a:ext cx="7772400" cy="1143000"/>
          </a:xfrm>
        </p:spPr>
        <p:txBody>
          <a:bodyPr/>
          <a:lstStyle/>
          <a:p>
            <a:pPr eaLnBrk="1" hangingPunct="1">
              <a:defRPr/>
            </a:pPr>
            <a:r>
              <a:rPr lang="en-US" smtClean="0">
                <a:ea typeface="+mj-ea"/>
                <a:cs typeface="+mj-cs"/>
              </a:rPr>
              <a:t>Access control</a:t>
            </a:r>
          </a:p>
        </p:txBody>
      </p:sp>
      <p:sp>
        <p:nvSpPr>
          <p:cNvPr id="27651" name="Rectangle 3"/>
          <p:cNvSpPr>
            <a:spLocks noGrp="1" noChangeArrowheads="1"/>
          </p:cNvSpPr>
          <p:nvPr>
            <p:ph type="body" idx="1"/>
          </p:nvPr>
        </p:nvSpPr>
        <p:spPr>
          <a:xfrm>
            <a:off x="685800" y="1676400"/>
            <a:ext cx="7772400" cy="4191000"/>
          </a:xfrm>
        </p:spPr>
        <p:txBody>
          <a:bodyPr/>
          <a:lstStyle/>
          <a:p>
            <a:pPr eaLnBrk="1" hangingPunct="1">
              <a:lnSpc>
                <a:spcPct val="90000"/>
              </a:lnSpc>
            </a:pPr>
            <a:r>
              <a:rPr lang="en-US" sz="2000" smtClean="0"/>
              <a:t>Access to packages</a:t>
            </a:r>
          </a:p>
          <a:p>
            <a:pPr lvl="1" eaLnBrk="1" hangingPunct="1">
              <a:lnSpc>
                <a:spcPct val="90000"/>
              </a:lnSpc>
            </a:pPr>
            <a:r>
              <a:rPr lang="en-US" sz="1800" smtClean="0"/>
              <a:t>Java offers no control mechanisms for packages. </a:t>
            </a:r>
          </a:p>
          <a:p>
            <a:pPr lvl="1" eaLnBrk="1" hangingPunct="1">
              <a:lnSpc>
                <a:spcPct val="90000"/>
              </a:lnSpc>
            </a:pPr>
            <a:r>
              <a:rPr lang="en-US" sz="1800" smtClean="0"/>
              <a:t>If you can find and read the package you can access it</a:t>
            </a:r>
          </a:p>
          <a:p>
            <a:pPr eaLnBrk="1" hangingPunct="1">
              <a:lnSpc>
                <a:spcPct val="90000"/>
              </a:lnSpc>
            </a:pPr>
            <a:r>
              <a:rPr lang="en-US" sz="2000" smtClean="0"/>
              <a:t>Access to classes</a:t>
            </a:r>
          </a:p>
          <a:p>
            <a:pPr lvl="1" eaLnBrk="1" hangingPunct="1">
              <a:lnSpc>
                <a:spcPct val="90000"/>
              </a:lnSpc>
            </a:pPr>
            <a:r>
              <a:rPr lang="en-US" sz="1800" smtClean="0"/>
              <a:t>All top level classes in package P are accessible anywhere in P</a:t>
            </a:r>
          </a:p>
          <a:p>
            <a:pPr lvl="1" eaLnBrk="1" hangingPunct="1">
              <a:lnSpc>
                <a:spcPct val="90000"/>
              </a:lnSpc>
            </a:pPr>
            <a:r>
              <a:rPr lang="en-US" sz="1800" smtClean="0"/>
              <a:t>All public top-level classes in P are accessible anywhere</a:t>
            </a:r>
          </a:p>
          <a:p>
            <a:pPr eaLnBrk="1" hangingPunct="1">
              <a:lnSpc>
                <a:spcPct val="90000"/>
              </a:lnSpc>
            </a:pPr>
            <a:r>
              <a:rPr lang="en-US" sz="2000" smtClean="0"/>
              <a:t>Access to class members (in class C in package P)</a:t>
            </a:r>
          </a:p>
          <a:p>
            <a:pPr lvl="1" eaLnBrk="1" hangingPunct="1">
              <a:lnSpc>
                <a:spcPct val="90000"/>
              </a:lnSpc>
            </a:pPr>
            <a:r>
              <a:rPr lang="en-US" sz="1800" smtClean="0"/>
              <a:t>Public: accessible anywhere C is accessible</a:t>
            </a:r>
          </a:p>
          <a:p>
            <a:pPr lvl="1" eaLnBrk="1" hangingPunct="1">
              <a:lnSpc>
                <a:spcPct val="90000"/>
              </a:lnSpc>
            </a:pPr>
            <a:r>
              <a:rPr lang="en-US" sz="1800" smtClean="0"/>
              <a:t>Protected: accessible in P and to any of C</a:t>
            </a:r>
            <a:r>
              <a:rPr lang="ja-JP" altLang="en-US" sz="1800" smtClean="0">
                <a:latin typeface="Arial" pitchFamily="34" charset="0"/>
              </a:rPr>
              <a:t>’</a:t>
            </a:r>
            <a:r>
              <a:rPr lang="en-US" altLang="ja-JP" sz="1800" smtClean="0"/>
              <a:t>s subclasses</a:t>
            </a:r>
          </a:p>
          <a:p>
            <a:pPr lvl="1" eaLnBrk="1" hangingPunct="1">
              <a:lnSpc>
                <a:spcPct val="90000"/>
              </a:lnSpc>
            </a:pPr>
            <a:r>
              <a:rPr lang="en-US" sz="1800" smtClean="0"/>
              <a:t>Private: only accessible within class C</a:t>
            </a:r>
          </a:p>
          <a:p>
            <a:pPr lvl="1" eaLnBrk="1" hangingPunct="1">
              <a:lnSpc>
                <a:spcPct val="90000"/>
              </a:lnSpc>
            </a:pPr>
            <a:r>
              <a:rPr lang="en-US" sz="1800" smtClean="0"/>
              <a:t>Package: only accessible in P (the default)</a:t>
            </a:r>
          </a:p>
          <a:p>
            <a:pPr lvl="1" eaLnBrk="1" hangingPunct="1">
              <a:lnSpc>
                <a:spcPct val="90000"/>
              </a:lnSpc>
            </a:pPr>
            <a:endParaRPr lang="en-US" sz="1800" smtClean="0"/>
          </a:p>
          <a:p>
            <a:pPr eaLnBrk="1" hangingPunct="1">
              <a:lnSpc>
                <a:spcPct val="90000"/>
              </a:lnSpc>
            </a:pPr>
            <a:endParaRPr lang="en-US" sz="2000" smtClean="0"/>
          </a:p>
        </p:txBody>
      </p:sp>
      <p:sp>
        <p:nvSpPr>
          <p:cNvPr id="27653" name="Slide Number Placeholder 2"/>
          <p:cNvSpPr>
            <a:spLocks noGrp="1"/>
          </p:cNvSpPr>
          <p:nvPr>
            <p:ph type="sldNum" sz="quarter" idx="12"/>
          </p:nvPr>
        </p:nvSpPr>
        <p:spPr>
          <a:noFill/>
          <a:ln>
            <a:miter lim="800000"/>
            <a:headEnd/>
            <a:tailEnd/>
          </a:ln>
        </p:spPr>
        <p:txBody>
          <a:bodyPr/>
          <a:lstStyle/>
          <a:p>
            <a:fld id="{176C9512-CBA7-4412-B45D-833A3B9B3ABD}" type="slidenum">
              <a:rPr lang="en-US"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457200" y="228600"/>
            <a:ext cx="8077200" cy="1139825"/>
          </a:xfrm>
          <a:prstGeom prst="rect">
            <a:avLst/>
          </a:prstGeom>
          <a:noFill/>
          <a:ln w="9525">
            <a:noFill/>
            <a:miter lim="800000"/>
            <a:headEnd/>
            <a:tailEnd/>
          </a:ln>
        </p:spPr>
        <p:txBody>
          <a:bodyPr/>
          <a:lstStyle/>
          <a:p>
            <a:r>
              <a:rPr lang="en-US" altLang="zh-CN" sz="4400" dirty="0">
                <a:solidFill>
                  <a:schemeClr val="tx2"/>
                </a:solidFill>
                <a:latin typeface="Garamond" pitchFamily="18" charset="0"/>
              </a:rPr>
              <a:t>Scoping: visibility between classes</a:t>
            </a:r>
          </a:p>
        </p:txBody>
      </p:sp>
      <p:pic>
        <p:nvPicPr>
          <p:cNvPr id="28675" name="Picture 2"/>
          <p:cNvPicPr>
            <a:picLocks noChangeAspect="1" noChangeArrowheads="1"/>
          </p:cNvPicPr>
          <p:nvPr/>
        </p:nvPicPr>
        <p:blipFill>
          <a:blip r:embed="rId2" cstate="print"/>
          <a:srcRect/>
          <a:stretch>
            <a:fillRect/>
          </a:stretch>
        </p:blipFill>
        <p:spPr bwMode="auto">
          <a:xfrm>
            <a:off x="2667000" y="1219200"/>
            <a:ext cx="4494213" cy="5213350"/>
          </a:xfrm>
          <a:prstGeom prst="rect">
            <a:avLst/>
          </a:prstGeom>
          <a:noFill/>
          <a:ln w="9525">
            <a:noFill/>
            <a:miter lim="800000"/>
            <a:headEnd/>
            <a:tailEnd/>
          </a:ln>
        </p:spPr>
      </p:pic>
      <p:sp>
        <p:nvSpPr>
          <p:cNvPr id="28676" name="Footer Placeholder 1"/>
          <p:cNvSpPr>
            <a:spLocks noGrp="1"/>
          </p:cNvSpPr>
          <p:nvPr>
            <p:ph type="ftr" sz="quarter" idx="11"/>
          </p:nvPr>
        </p:nvSpPr>
        <p:spPr>
          <a:xfrm>
            <a:off x="685800" y="6324600"/>
            <a:ext cx="7086600" cy="365125"/>
          </a:xfrm>
          <a:noFill/>
          <a:ln>
            <a:miter lim="800000"/>
            <a:headEnd/>
            <a:tailEnd/>
          </a:ln>
        </p:spPr>
        <p:txBody>
          <a:bodyPr/>
          <a:lstStyle/>
          <a:p>
            <a:r>
              <a:rPr lang="de-DE" dirty="0" smtClean="0">
                <a:latin typeface="Verdana" pitchFamily="34" charset="0"/>
                <a:ea typeface="MS PGothic" pitchFamily="34" charset="-128"/>
              </a:rPr>
              <a:t>http://www.ece.ncsu.edu/wireless/</a:t>
            </a:r>
            <a:endParaRPr lang="en-US" dirty="0" smtClean="0">
              <a:latin typeface="Verdana" pitchFamily="34" charset="0"/>
              <a:ea typeface="MS PGothic" pitchFamily="34" charset="-128"/>
            </a:endParaRPr>
          </a:p>
        </p:txBody>
      </p:sp>
      <p:sp>
        <p:nvSpPr>
          <p:cNvPr id="28677" name="Slide Number Placeholder 2"/>
          <p:cNvSpPr>
            <a:spLocks noGrp="1"/>
          </p:cNvSpPr>
          <p:nvPr>
            <p:ph type="sldNum" sz="quarter" idx="12"/>
          </p:nvPr>
        </p:nvSpPr>
        <p:spPr>
          <a:xfrm>
            <a:off x="7620000" y="6356350"/>
            <a:ext cx="1066800" cy="365125"/>
          </a:xfrm>
          <a:noFill/>
          <a:ln>
            <a:miter lim="800000"/>
            <a:headEnd/>
            <a:tailEnd/>
          </a:ln>
        </p:spPr>
        <p:txBody>
          <a:bodyPr/>
          <a:lstStyle/>
          <a:p>
            <a:fld id="{EFD0228E-E513-47D6-BB36-E3D5E1F88E3B}" type="slidenum">
              <a:rPr lang="en-US" smtClean="0"/>
              <a:pPr/>
              <a:t>53</a:t>
            </a:fld>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b="1" dirty="0" smtClean="0">
                <a:ea typeface="+mj-ea"/>
                <a:cs typeface="+mj-cs"/>
              </a:rPr>
              <a:t>The static keyword</a:t>
            </a:r>
          </a:p>
        </p:txBody>
      </p:sp>
      <p:sp>
        <p:nvSpPr>
          <p:cNvPr id="29699" name="Rectangle 3"/>
          <p:cNvSpPr>
            <a:spLocks noGrp="1" noChangeArrowheads="1"/>
          </p:cNvSpPr>
          <p:nvPr>
            <p:ph type="body" idx="1"/>
          </p:nvPr>
        </p:nvSpPr>
        <p:spPr>
          <a:xfrm>
            <a:off x="609600" y="1600200"/>
            <a:ext cx="8077200" cy="2895600"/>
          </a:xfrm>
        </p:spPr>
        <p:txBody>
          <a:bodyPr/>
          <a:lstStyle/>
          <a:p>
            <a:pPr marL="231775" indent="-231775" eaLnBrk="1" hangingPunct="1">
              <a:lnSpc>
                <a:spcPct val="90000"/>
              </a:lnSpc>
            </a:pPr>
            <a:r>
              <a:rPr lang="en-US" sz="2400" dirty="0" smtClean="0"/>
              <a:t>Java methods and variables can be declared static</a:t>
            </a:r>
          </a:p>
          <a:p>
            <a:pPr marL="231775" indent="-231775" eaLnBrk="1" hangingPunct="1">
              <a:lnSpc>
                <a:spcPct val="90000"/>
              </a:lnSpc>
            </a:pPr>
            <a:r>
              <a:rPr lang="en-US" sz="2400" dirty="0" smtClean="0"/>
              <a:t>These exist </a:t>
            </a:r>
            <a:r>
              <a:rPr lang="en-US" sz="2400" b="1" dirty="0" smtClean="0"/>
              <a:t>independent of any object</a:t>
            </a:r>
          </a:p>
          <a:p>
            <a:pPr marL="231775" indent="-231775" eaLnBrk="1" hangingPunct="1">
              <a:lnSpc>
                <a:spcPct val="90000"/>
              </a:lnSpc>
            </a:pPr>
            <a:r>
              <a:rPr lang="en-US" sz="2400" dirty="0" smtClean="0"/>
              <a:t>This means that a Class</a:t>
            </a:r>
            <a:r>
              <a:rPr lang="ja-JP" altLang="en-US" sz="2400" smtClean="0">
                <a:latin typeface="Arial" pitchFamily="34" charset="0"/>
              </a:rPr>
              <a:t>’</a:t>
            </a:r>
            <a:r>
              <a:rPr lang="en-US" altLang="ja-JP" sz="2400" dirty="0" smtClean="0"/>
              <a:t>s </a:t>
            </a:r>
          </a:p>
          <a:p>
            <a:pPr marL="569913" lvl="1" indent="-223838" eaLnBrk="1" hangingPunct="1">
              <a:lnSpc>
                <a:spcPct val="90000"/>
              </a:lnSpc>
            </a:pPr>
            <a:r>
              <a:rPr lang="en-US" sz="2000" dirty="0" smtClean="0"/>
              <a:t>static methods can be called</a:t>
            </a:r>
            <a:r>
              <a:rPr lang="en-US" sz="2000" b="1" dirty="0" smtClean="0"/>
              <a:t> </a:t>
            </a:r>
            <a:r>
              <a:rPr lang="en-US" sz="2000" dirty="0" smtClean="0"/>
              <a:t>even if no objects of that class have been created and</a:t>
            </a:r>
          </a:p>
          <a:p>
            <a:pPr marL="569913" lvl="1" indent="-223838" eaLnBrk="1" hangingPunct="1">
              <a:lnSpc>
                <a:spcPct val="90000"/>
              </a:lnSpc>
            </a:pPr>
            <a:r>
              <a:rPr lang="en-US" sz="2000" dirty="0" smtClean="0"/>
              <a:t>static data is </a:t>
            </a:r>
            <a:r>
              <a:rPr lang="ja-JP" altLang="en-US" sz="2000" smtClean="0">
                <a:latin typeface="Arial" pitchFamily="34" charset="0"/>
              </a:rPr>
              <a:t>“</a:t>
            </a:r>
            <a:r>
              <a:rPr lang="en-US" altLang="ja-JP" sz="2000" dirty="0" smtClean="0"/>
              <a:t>shared</a:t>
            </a:r>
            <a:r>
              <a:rPr lang="ja-JP" altLang="en-US" sz="2000" smtClean="0">
                <a:latin typeface="Arial" pitchFamily="34" charset="0"/>
              </a:rPr>
              <a:t>”</a:t>
            </a:r>
            <a:r>
              <a:rPr lang="en-US" altLang="ja-JP" sz="2000" dirty="0" smtClean="0"/>
              <a:t> by all instances</a:t>
            </a:r>
            <a:endParaRPr lang="en-US" sz="2000" dirty="0" smtClean="0"/>
          </a:p>
        </p:txBody>
      </p:sp>
      <p:sp>
        <p:nvSpPr>
          <p:cNvPr id="29702" name="Slide Number Placeholder 2"/>
          <p:cNvSpPr>
            <a:spLocks noGrp="1"/>
          </p:cNvSpPr>
          <p:nvPr>
            <p:ph type="sldNum" sz="quarter" idx="12"/>
          </p:nvPr>
        </p:nvSpPr>
        <p:spPr>
          <a:noFill/>
          <a:ln>
            <a:miter lim="800000"/>
            <a:headEnd/>
            <a:tailEnd/>
          </a:ln>
        </p:spPr>
        <p:txBody>
          <a:bodyPr/>
          <a:lstStyle/>
          <a:p>
            <a:fld id="{8C55594A-F488-44A8-B25A-7E20BDBD93BE}"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zh-CN" dirty="0" smtClean="0">
                <a:ea typeface="+mj-ea"/>
                <a:cs typeface="+mj-cs"/>
              </a:rPr>
              <a:t>XML</a:t>
            </a:r>
          </a:p>
        </p:txBody>
      </p:sp>
      <p:sp>
        <p:nvSpPr>
          <p:cNvPr id="24579" name="Rectangle 3"/>
          <p:cNvSpPr>
            <a:spLocks noGrp="1" noChangeArrowheads="1"/>
          </p:cNvSpPr>
          <p:nvPr>
            <p:ph type="body" idx="1"/>
          </p:nvPr>
        </p:nvSpPr>
        <p:spPr/>
        <p:txBody>
          <a:bodyPr/>
          <a:lstStyle/>
          <a:p>
            <a:pPr eaLnBrk="1" hangingPunct="1">
              <a:buFont typeface="Wingdings" charset="0"/>
              <a:buChar char="p"/>
              <a:defRPr/>
            </a:pPr>
            <a:r>
              <a:rPr lang="en-US" altLang="zh-CN" dirty="0" err="1" smtClean="0">
                <a:ea typeface="+mn-ea"/>
                <a:cs typeface="+mn-cs"/>
              </a:rPr>
              <a:t>eXtensible</a:t>
            </a:r>
            <a:r>
              <a:rPr lang="en-US" altLang="zh-CN" dirty="0" smtClean="0">
                <a:ea typeface="+mn-ea"/>
                <a:cs typeface="+mn-cs"/>
              </a:rPr>
              <a:t> Markup Language</a:t>
            </a:r>
          </a:p>
          <a:p>
            <a:pPr eaLnBrk="1" hangingPunct="1">
              <a:buFont typeface="Wingdings" charset="0"/>
              <a:buChar char="p"/>
              <a:defRPr/>
            </a:pPr>
            <a:r>
              <a:rPr lang="en-US" altLang="zh-CN" dirty="0" smtClean="0">
                <a:ea typeface="+mn-ea"/>
                <a:cs typeface="+mn-cs"/>
              </a:rPr>
              <a:t>Simple text (Unicode) underneath</a:t>
            </a:r>
          </a:p>
          <a:p>
            <a:pPr eaLnBrk="1" hangingPunct="1">
              <a:buFont typeface="Wingdings" charset="0"/>
              <a:buChar char="p"/>
              <a:defRPr/>
            </a:pPr>
            <a:r>
              <a:rPr lang="en-US" altLang="zh-CN" dirty="0" smtClean="0">
                <a:ea typeface="+mn-ea"/>
                <a:cs typeface="+mn-cs"/>
              </a:rPr>
              <a:t>Tags (like in HTML) are used to provide information about the data</a:t>
            </a:r>
          </a:p>
          <a:p>
            <a:pPr eaLnBrk="1" hangingPunct="1">
              <a:buFont typeface="Wingdings" charset="0"/>
              <a:buChar char="p"/>
              <a:defRPr/>
            </a:pPr>
            <a:r>
              <a:rPr lang="en-US" altLang="zh-CN" dirty="0" smtClean="0">
                <a:ea typeface="+mn-ea"/>
                <a:cs typeface="+mn-cs"/>
              </a:rPr>
              <a:t>Similar to HTML, but:</a:t>
            </a:r>
          </a:p>
          <a:p>
            <a:pPr lvl="1" eaLnBrk="1" hangingPunct="1">
              <a:buFont typeface="Wingdings" charset="0"/>
              <a:buChar char="p"/>
              <a:defRPr/>
            </a:pPr>
            <a:r>
              <a:rPr lang="en-US" altLang="zh-CN" dirty="0" smtClean="0">
                <a:ea typeface="+mn-ea"/>
                <a:cs typeface="+mn-cs"/>
              </a:rPr>
              <a:t>HTML is used to describe how to display the data</a:t>
            </a:r>
          </a:p>
          <a:p>
            <a:pPr lvl="1" eaLnBrk="1" hangingPunct="1">
              <a:buFont typeface="Wingdings" charset="0"/>
              <a:buChar char="p"/>
              <a:defRPr/>
            </a:pPr>
            <a:r>
              <a:rPr lang="en-US" altLang="zh-CN" dirty="0" smtClean="0">
                <a:ea typeface="+mn-ea"/>
                <a:cs typeface="+mn-cs"/>
              </a:rPr>
              <a:t>XML is used to describe what is the data</a:t>
            </a:r>
          </a:p>
          <a:p>
            <a:pPr eaLnBrk="1" hangingPunct="1">
              <a:buFont typeface="Wingdings" charset="0"/>
              <a:buChar char="p"/>
              <a:defRPr/>
            </a:pPr>
            <a:r>
              <a:rPr lang="en-US" altLang="zh-CN" dirty="0" smtClean="0">
                <a:ea typeface="+mn-ea"/>
                <a:cs typeface="+mn-cs"/>
              </a:rPr>
              <a:t>Often used to store and transfer data</a:t>
            </a:r>
            <a:endParaRPr lang="en-US" altLang="zh-CN" dirty="0" smtClean="0">
              <a:ea typeface="+mn-ea"/>
            </a:endParaRPr>
          </a:p>
          <a:p>
            <a:pPr eaLnBrk="1" hangingPunct="1">
              <a:buFont typeface="Wingdings" charset="0"/>
              <a:buChar char="p"/>
              <a:defRPr/>
            </a:pPr>
            <a:endParaRPr lang="zh-CN" altLang="en-US" dirty="0" smtClean="0">
              <a:ea typeface="+mn-ea"/>
              <a:cs typeface="+mn-cs"/>
            </a:endParaRPr>
          </a:p>
        </p:txBody>
      </p:sp>
      <p:sp>
        <p:nvSpPr>
          <p:cNvPr id="4101" name="Slide Number Placeholder 2"/>
          <p:cNvSpPr>
            <a:spLocks noGrp="1"/>
          </p:cNvSpPr>
          <p:nvPr>
            <p:ph type="sldNum" sz="quarter" idx="12"/>
          </p:nvPr>
        </p:nvSpPr>
        <p:spPr>
          <a:noFill/>
          <a:ln>
            <a:miter lim="800000"/>
            <a:headEnd/>
            <a:tailEnd/>
          </a:ln>
        </p:spPr>
        <p:txBody>
          <a:bodyPr/>
          <a:lstStyle/>
          <a:p>
            <a:fld id="{8706A767-56F7-48FB-AC74-40EAF6084B8B}" type="slidenum">
              <a:rPr lang="en-US"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HTML Example</a:t>
            </a:r>
          </a:p>
        </p:txBody>
      </p:sp>
      <p:sp>
        <p:nvSpPr>
          <p:cNvPr id="5123" name="Content Placeholder 2"/>
          <p:cNvSpPr>
            <a:spLocks noGrp="1"/>
          </p:cNvSpPr>
          <p:nvPr>
            <p:ph idx="1"/>
          </p:nvPr>
        </p:nvSpPr>
        <p:spPr>
          <a:xfrm>
            <a:off x="457200" y="1600200"/>
            <a:ext cx="5486400" cy="4530725"/>
          </a:xfrm>
        </p:spPr>
        <p:txBody>
          <a:bodyPr/>
          <a:lstStyle/>
          <a:p>
            <a:pPr>
              <a:buFontTx/>
              <a:buNone/>
            </a:pPr>
            <a:r>
              <a:rPr lang="en-US" sz="2400" smtClean="0"/>
              <a:t>&lt;html&gt;</a:t>
            </a:r>
          </a:p>
          <a:p>
            <a:pPr>
              <a:buFontTx/>
              <a:buNone/>
            </a:pPr>
            <a:r>
              <a:rPr lang="en-US" sz="2400" smtClean="0"/>
              <a:t>	&lt;head&gt;&lt;title&gt;Here goes the title&lt;/title&gt;&lt;/head.</a:t>
            </a:r>
          </a:p>
          <a:p>
            <a:pPr>
              <a:buFontTx/>
              <a:buNone/>
            </a:pPr>
            <a:r>
              <a:rPr lang="en-US" sz="2400" smtClean="0"/>
              <a:t>&lt;body&gt;</a:t>
            </a:r>
          </a:p>
          <a:p>
            <a:pPr>
              <a:buFontTx/>
              <a:buNone/>
            </a:pPr>
            <a:r>
              <a:rPr lang="en-US" sz="2400" smtClean="0"/>
              <a:t>	&lt;h1&gt;This is a header&lt;/h1&gt;</a:t>
            </a:r>
          </a:p>
          <a:p>
            <a:pPr>
              <a:buFontTx/>
              <a:buNone/>
            </a:pPr>
            <a:r>
              <a:rPr lang="en-US" sz="2400" smtClean="0"/>
              <a:t>    Here goes the text of the page</a:t>
            </a:r>
          </a:p>
          <a:p>
            <a:pPr>
              <a:buFontTx/>
              <a:buNone/>
            </a:pPr>
            <a:r>
              <a:rPr lang="en-US" sz="2400" smtClean="0"/>
              <a:t>&lt;/body&gt;</a:t>
            </a:r>
          </a:p>
          <a:p>
            <a:pPr>
              <a:buFontTx/>
              <a:buNone/>
            </a:pPr>
            <a:r>
              <a:rPr lang="en-US" sz="2400" smtClean="0"/>
              <a:t>&lt;/html&gt;</a:t>
            </a:r>
          </a:p>
          <a:p>
            <a:endParaRPr lang="en-US" sz="2400" smtClean="0"/>
          </a:p>
        </p:txBody>
      </p:sp>
      <p:sp>
        <p:nvSpPr>
          <p:cNvPr id="5125" name="Slide Number Placeholder 4"/>
          <p:cNvSpPr>
            <a:spLocks noGrp="1"/>
          </p:cNvSpPr>
          <p:nvPr>
            <p:ph type="sldNum" sz="quarter" idx="12"/>
          </p:nvPr>
        </p:nvSpPr>
        <p:spPr>
          <a:noFill/>
          <a:ln>
            <a:miter lim="800000"/>
            <a:headEnd/>
            <a:tailEnd/>
          </a:ln>
        </p:spPr>
        <p:txBody>
          <a:bodyPr/>
          <a:lstStyle/>
          <a:p>
            <a:fld id="{D3AC82D4-FE7F-494F-8488-5FC42FFB4CE5}" type="slidenum">
              <a:rPr lang="en-US" smtClean="0"/>
              <a:pPr/>
              <a:t>56</a:t>
            </a:fld>
            <a:endParaRPr lang="en-US" smtClean="0"/>
          </a:p>
        </p:txBody>
      </p:sp>
      <p:sp>
        <p:nvSpPr>
          <p:cNvPr id="6" name="Content Placeholder 2"/>
          <p:cNvSpPr txBox="1">
            <a:spLocks/>
          </p:cNvSpPr>
          <p:nvPr/>
        </p:nvSpPr>
        <p:spPr bwMode="auto">
          <a:xfrm>
            <a:off x="6248400" y="1600200"/>
            <a:ext cx="2895600" cy="453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marL="342900" indent="-342900">
              <a:spcBef>
                <a:spcPct val="20000"/>
              </a:spcBef>
              <a:buClr>
                <a:schemeClr val="bg2"/>
              </a:buClr>
              <a:buSzPct val="75000"/>
              <a:buFont typeface="Arial" pitchFamily="34" charset="0"/>
              <a:buChar char="•"/>
              <a:defRPr/>
            </a:pPr>
            <a:r>
              <a:rPr lang="en-US" sz="2400" kern="0" dirty="0">
                <a:latin typeface="+mn-lt"/>
                <a:cs typeface="ＭＳ Ｐゴシック" charset="0"/>
              </a:rPr>
              <a:t>Tags mean something specific to the browser</a:t>
            </a:r>
          </a:p>
          <a:p>
            <a:pPr marL="342900" indent="-342900">
              <a:spcBef>
                <a:spcPct val="20000"/>
              </a:spcBef>
              <a:buClr>
                <a:schemeClr val="bg2"/>
              </a:buClr>
              <a:buSzPct val="75000"/>
              <a:buFont typeface="Arial" pitchFamily="34" charset="0"/>
              <a:buChar char="•"/>
              <a:defRPr/>
            </a:pPr>
            <a:r>
              <a:rPr lang="en-US" sz="2400" kern="0" dirty="0">
                <a:latin typeface="+mn-lt"/>
                <a:cs typeface="ＭＳ Ｐゴシック" charset="0"/>
              </a:rPr>
              <a:t>They are used for display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XML Example</a:t>
            </a:r>
          </a:p>
        </p:txBody>
      </p:sp>
      <p:sp>
        <p:nvSpPr>
          <p:cNvPr id="6147" name="Content Placeholder 2"/>
          <p:cNvSpPr>
            <a:spLocks noGrp="1"/>
          </p:cNvSpPr>
          <p:nvPr>
            <p:ph idx="1"/>
          </p:nvPr>
        </p:nvSpPr>
        <p:spPr>
          <a:xfrm>
            <a:off x="457200" y="1600200"/>
            <a:ext cx="5715000" cy="4530725"/>
          </a:xfrm>
        </p:spPr>
        <p:txBody>
          <a:bodyPr/>
          <a:lstStyle/>
          <a:p>
            <a:pPr>
              <a:buFontTx/>
              <a:buNone/>
            </a:pPr>
            <a:r>
              <a:rPr lang="en-US" sz="2400" dirty="0" smtClean="0"/>
              <a:t>&lt;?xml version=“1.0”/&gt;</a:t>
            </a:r>
          </a:p>
          <a:p>
            <a:pPr>
              <a:buFontTx/>
              <a:buNone/>
            </a:pPr>
            <a:r>
              <a:rPr lang="en-US" sz="2400" dirty="0" smtClean="0"/>
              <a:t>&lt;person&gt;</a:t>
            </a:r>
          </a:p>
          <a:p>
            <a:pPr>
              <a:buFontTx/>
              <a:buNone/>
            </a:pPr>
            <a:r>
              <a:rPr lang="en-US" sz="2400" dirty="0" smtClean="0"/>
              <a:t>	&lt;name&gt;</a:t>
            </a:r>
          </a:p>
          <a:p>
            <a:pPr>
              <a:buFontTx/>
              <a:buNone/>
            </a:pPr>
            <a:r>
              <a:rPr lang="en-US" sz="2400" dirty="0" smtClean="0"/>
              <a:t>       &lt;first&gt;</a:t>
            </a:r>
            <a:r>
              <a:rPr lang="en-US" sz="2400" dirty="0" err="1" smtClean="0"/>
              <a:t>Fahim</a:t>
            </a:r>
            <a:r>
              <a:rPr lang="en-US" sz="2400" dirty="0" smtClean="0"/>
              <a:t>&lt;/first&gt; </a:t>
            </a:r>
          </a:p>
          <a:p>
            <a:pPr>
              <a:buFontTx/>
              <a:buNone/>
            </a:pPr>
            <a:r>
              <a:rPr lang="en-US" sz="2400" dirty="0" smtClean="0"/>
              <a:t>       &lt;last&gt;</a:t>
            </a:r>
            <a:r>
              <a:rPr lang="en-US" sz="2400" dirty="0" err="1" smtClean="0"/>
              <a:t>Uddin</a:t>
            </a:r>
            <a:r>
              <a:rPr lang="en-US" sz="2400" dirty="0" smtClean="0"/>
              <a:t>&lt;/last&gt;</a:t>
            </a:r>
          </a:p>
          <a:p>
            <a:pPr>
              <a:buFontTx/>
              <a:buNone/>
            </a:pPr>
            <a:r>
              <a:rPr lang="en-US" sz="2400" dirty="0" smtClean="0"/>
              <a:t>   &lt;/name&gt;</a:t>
            </a:r>
          </a:p>
          <a:p>
            <a:pPr>
              <a:buFontTx/>
              <a:buNone/>
            </a:pPr>
            <a:r>
              <a:rPr lang="en-US" sz="2400" dirty="0" smtClean="0"/>
              <a:t>	&lt;email&gt;muddin@bridgeport.edu&lt;/email&gt;</a:t>
            </a:r>
          </a:p>
          <a:p>
            <a:pPr>
              <a:buFontTx/>
              <a:buNone/>
            </a:pPr>
            <a:r>
              <a:rPr lang="en-US" sz="2400" dirty="0" smtClean="0"/>
              <a:t>	&lt;phone 203-000-0000 /&gt;</a:t>
            </a:r>
          </a:p>
          <a:p>
            <a:pPr>
              <a:buFontTx/>
              <a:buNone/>
            </a:pPr>
            <a:r>
              <a:rPr lang="en-US" sz="2400" dirty="0" smtClean="0"/>
              <a:t>&lt;/person&gt;</a:t>
            </a:r>
          </a:p>
          <a:p>
            <a:endParaRPr lang="en-US" sz="2400" dirty="0" smtClean="0"/>
          </a:p>
        </p:txBody>
      </p:sp>
      <p:sp>
        <p:nvSpPr>
          <p:cNvPr id="6149" name="Slide Number Placeholder 4"/>
          <p:cNvSpPr>
            <a:spLocks noGrp="1"/>
          </p:cNvSpPr>
          <p:nvPr>
            <p:ph type="sldNum" sz="quarter" idx="12"/>
          </p:nvPr>
        </p:nvSpPr>
        <p:spPr>
          <a:noFill/>
          <a:ln>
            <a:miter lim="800000"/>
            <a:headEnd/>
            <a:tailEnd/>
          </a:ln>
        </p:spPr>
        <p:txBody>
          <a:bodyPr/>
          <a:lstStyle/>
          <a:p>
            <a:fld id="{664F685A-A2D0-4429-90CA-0AAAB0C3644A}" type="slidenum">
              <a:rPr lang="en-US" smtClean="0"/>
              <a:pPr/>
              <a:t>57</a:t>
            </a:fld>
            <a:endParaRPr lang="en-US" smtClean="0"/>
          </a:p>
        </p:txBody>
      </p:sp>
      <p:sp>
        <p:nvSpPr>
          <p:cNvPr id="6" name="Content Placeholder 2"/>
          <p:cNvSpPr txBox="1">
            <a:spLocks/>
          </p:cNvSpPr>
          <p:nvPr/>
        </p:nvSpPr>
        <p:spPr bwMode="auto">
          <a:xfrm>
            <a:off x="6248400" y="1600200"/>
            <a:ext cx="2895600" cy="453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marL="342900" indent="-342900">
              <a:spcBef>
                <a:spcPct val="20000"/>
              </a:spcBef>
              <a:buClr>
                <a:schemeClr val="bg2"/>
              </a:buClr>
              <a:buSzPct val="75000"/>
              <a:buFont typeface="Arial" pitchFamily="34" charset="0"/>
              <a:buChar char="•"/>
              <a:defRPr/>
            </a:pPr>
            <a:r>
              <a:rPr lang="en-US" sz="2400" kern="0" dirty="0">
                <a:latin typeface="+mn-lt"/>
                <a:cs typeface="ＭＳ Ｐゴシック" charset="0"/>
              </a:rPr>
              <a:t>Tags mean whatever the user wants them to mean</a:t>
            </a:r>
          </a:p>
          <a:p>
            <a:pPr marL="342900" indent="-342900">
              <a:spcBef>
                <a:spcPct val="20000"/>
              </a:spcBef>
              <a:buClr>
                <a:schemeClr val="bg2"/>
              </a:buClr>
              <a:buSzPct val="75000"/>
              <a:buFont typeface="Arial" pitchFamily="34" charset="0"/>
              <a:buChar char="•"/>
              <a:defRPr/>
            </a:pPr>
            <a:r>
              <a:rPr lang="en-US" sz="2400" kern="0" dirty="0">
                <a:latin typeface="+mn-lt"/>
                <a:cs typeface="ＭＳ Ｐゴシック" charset="0"/>
              </a:rPr>
              <a:t>They are used to describe the data</a:t>
            </a:r>
          </a:p>
          <a:p>
            <a:pPr marL="342900" indent="-342900">
              <a:spcBef>
                <a:spcPct val="20000"/>
              </a:spcBef>
              <a:buClr>
                <a:schemeClr val="bg2"/>
              </a:buClr>
              <a:buSzPct val="75000"/>
              <a:buFont typeface="Arial" pitchFamily="34" charset="0"/>
              <a:buChar char="•"/>
              <a:defRPr/>
            </a:pPr>
            <a:endParaRPr lang="en-US" sz="2400" kern="0" dirty="0">
              <a:latin typeface="+mn-lt"/>
              <a:cs typeface="ＭＳ Ｐゴシック"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smtClean="0"/>
              <a:t>XML Rules</a:t>
            </a:r>
          </a:p>
        </p:txBody>
      </p:sp>
      <p:sp>
        <p:nvSpPr>
          <p:cNvPr id="7171" name="Rectangle 3"/>
          <p:cNvSpPr>
            <a:spLocks noGrp="1" noChangeArrowheads="1"/>
          </p:cNvSpPr>
          <p:nvPr>
            <p:ph type="body" idx="1"/>
          </p:nvPr>
        </p:nvSpPr>
        <p:spPr/>
        <p:txBody>
          <a:bodyPr/>
          <a:lstStyle/>
          <a:p>
            <a:pPr>
              <a:lnSpc>
                <a:spcPct val="90000"/>
              </a:lnSpc>
            </a:pPr>
            <a:r>
              <a:rPr lang="en-US" smtClean="0"/>
              <a:t>Tags are enclosed in angle brackets.</a:t>
            </a:r>
          </a:p>
          <a:p>
            <a:pPr>
              <a:lnSpc>
                <a:spcPct val="90000"/>
              </a:lnSpc>
            </a:pPr>
            <a:r>
              <a:rPr lang="en-US" smtClean="0"/>
              <a:t>Tags come in pairs with start-tags and end-tags.</a:t>
            </a:r>
          </a:p>
          <a:p>
            <a:pPr>
              <a:lnSpc>
                <a:spcPct val="90000"/>
              </a:lnSpc>
            </a:pPr>
            <a:r>
              <a:rPr lang="en-US" smtClean="0"/>
              <a:t>Tags must be properly nested.</a:t>
            </a:r>
          </a:p>
          <a:p>
            <a:pPr lvl="1">
              <a:lnSpc>
                <a:spcPct val="90000"/>
              </a:lnSpc>
            </a:pPr>
            <a:r>
              <a:rPr lang="en-US" sz="2000" b="1" smtClean="0"/>
              <a:t>&lt;name&gt;&lt;email&gt;…&lt;/name&gt;&lt;/email&gt; </a:t>
            </a:r>
            <a:r>
              <a:rPr lang="en-US" sz="2000" smtClean="0"/>
              <a:t>is not allowed.</a:t>
            </a:r>
          </a:p>
          <a:p>
            <a:pPr lvl="1">
              <a:lnSpc>
                <a:spcPct val="90000"/>
              </a:lnSpc>
            </a:pPr>
            <a:r>
              <a:rPr lang="en-US" sz="2000" b="1" smtClean="0"/>
              <a:t>&lt;name&gt;&lt;email&gt;…&lt;/email&gt;&lt;name&gt; </a:t>
            </a:r>
            <a:r>
              <a:rPr lang="en-US" sz="2000" smtClean="0"/>
              <a:t>is.</a:t>
            </a:r>
          </a:p>
          <a:p>
            <a:pPr>
              <a:lnSpc>
                <a:spcPct val="90000"/>
              </a:lnSpc>
            </a:pPr>
            <a:r>
              <a:rPr lang="en-US" smtClean="0"/>
              <a:t>Tags that do not have end-tags must be terminated by a ‘/’.</a:t>
            </a:r>
          </a:p>
          <a:p>
            <a:pPr>
              <a:lnSpc>
                <a:spcPct val="90000"/>
              </a:lnSpc>
            </a:pPr>
            <a:r>
              <a:rPr lang="en-US" smtClean="0"/>
              <a:t>Document has a single root element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XML Documents are Trees</a:t>
            </a:r>
          </a:p>
        </p:txBody>
      </p:sp>
      <p:sp>
        <p:nvSpPr>
          <p:cNvPr id="8196" name="Slide Number Placeholder 4"/>
          <p:cNvSpPr>
            <a:spLocks noGrp="1"/>
          </p:cNvSpPr>
          <p:nvPr>
            <p:ph type="sldNum" sz="quarter" idx="12"/>
          </p:nvPr>
        </p:nvSpPr>
        <p:spPr>
          <a:noFill/>
          <a:ln>
            <a:miter lim="800000"/>
            <a:headEnd/>
            <a:tailEnd/>
          </a:ln>
        </p:spPr>
        <p:txBody>
          <a:bodyPr/>
          <a:lstStyle/>
          <a:p>
            <a:fld id="{812EA54A-B3DC-4318-9E10-70112927EA3A}" type="slidenum">
              <a:rPr lang="en-US" smtClean="0"/>
              <a:pPr/>
              <a:t>59</a:t>
            </a:fld>
            <a:endParaRPr lang="en-US" smtClean="0"/>
          </a:p>
        </p:txBody>
      </p:sp>
      <p:sp>
        <p:nvSpPr>
          <p:cNvPr id="8197" name="Text Box 5"/>
          <p:cNvSpPr txBox="1">
            <a:spLocks noChangeArrowheads="1"/>
          </p:cNvSpPr>
          <p:nvPr/>
        </p:nvSpPr>
        <p:spPr bwMode="auto">
          <a:xfrm>
            <a:off x="4191000" y="2590800"/>
            <a:ext cx="1219200" cy="376238"/>
          </a:xfrm>
          <a:prstGeom prst="rect">
            <a:avLst/>
          </a:prstGeom>
          <a:noFill/>
          <a:ln w="9525">
            <a:solidFill>
              <a:schemeClr val="tx1"/>
            </a:solidFill>
            <a:miter lim="800000"/>
            <a:headEnd/>
            <a:tailEnd/>
          </a:ln>
        </p:spPr>
        <p:txBody>
          <a:bodyPr>
            <a:spAutoFit/>
          </a:bodyPr>
          <a:lstStyle/>
          <a:p>
            <a:pPr algn="ctr">
              <a:spcBef>
                <a:spcPct val="50000"/>
              </a:spcBef>
            </a:pPr>
            <a:r>
              <a:rPr lang="en-US" b="1"/>
              <a:t>person</a:t>
            </a:r>
          </a:p>
        </p:txBody>
      </p:sp>
      <p:sp>
        <p:nvSpPr>
          <p:cNvPr id="8198" name="Text Box 6"/>
          <p:cNvSpPr txBox="1">
            <a:spLocks noChangeArrowheads="1"/>
          </p:cNvSpPr>
          <p:nvPr/>
        </p:nvSpPr>
        <p:spPr bwMode="auto">
          <a:xfrm>
            <a:off x="2895600" y="3657600"/>
            <a:ext cx="990600" cy="376238"/>
          </a:xfrm>
          <a:prstGeom prst="rect">
            <a:avLst/>
          </a:prstGeom>
          <a:noFill/>
          <a:ln w="9525">
            <a:solidFill>
              <a:schemeClr val="tx1"/>
            </a:solidFill>
            <a:miter lim="800000"/>
            <a:headEnd/>
            <a:tailEnd/>
          </a:ln>
        </p:spPr>
        <p:txBody>
          <a:bodyPr>
            <a:spAutoFit/>
          </a:bodyPr>
          <a:lstStyle/>
          <a:p>
            <a:pPr algn="ctr">
              <a:spcBef>
                <a:spcPct val="50000"/>
              </a:spcBef>
            </a:pPr>
            <a:r>
              <a:rPr lang="en-US" b="1"/>
              <a:t>name</a:t>
            </a:r>
          </a:p>
        </p:txBody>
      </p:sp>
      <p:sp>
        <p:nvSpPr>
          <p:cNvPr id="8199" name="Text Box 7"/>
          <p:cNvSpPr txBox="1">
            <a:spLocks noChangeArrowheads="1"/>
          </p:cNvSpPr>
          <p:nvPr/>
        </p:nvSpPr>
        <p:spPr bwMode="auto">
          <a:xfrm>
            <a:off x="5257800" y="3505200"/>
            <a:ext cx="990600" cy="376238"/>
          </a:xfrm>
          <a:prstGeom prst="rect">
            <a:avLst/>
          </a:prstGeom>
          <a:noFill/>
          <a:ln w="9525">
            <a:solidFill>
              <a:schemeClr val="tx1"/>
            </a:solidFill>
            <a:miter lim="800000"/>
            <a:headEnd/>
            <a:tailEnd/>
          </a:ln>
        </p:spPr>
        <p:txBody>
          <a:bodyPr>
            <a:spAutoFit/>
          </a:bodyPr>
          <a:lstStyle/>
          <a:p>
            <a:pPr algn="ctr">
              <a:spcBef>
                <a:spcPct val="50000"/>
              </a:spcBef>
            </a:pPr>
            <a:r>
              <a:rPr lang="en-US" b="1"/>
              <a:t>email</a:t>
            </a:r>
          </a:p>
        </p:txBody>
      </p:sp>
      <p:sp>
        <p:nvSpPr>
          <p:cNvPr id="8200" name="Text Box 8"/>
          <p:cNvSpPr txBox="1">
            <a:spLocks noChangeArrowheads="1"/>
          </p:cNvSpPr>
          <p:nvPr/>
        </p:nvSpPr>
        <p:spPr bwMode="auto">
          <a:xfrm>
            <a:off x="7010400" y="3505200"/>
            <a:ext cx="990600" cy="376238"/>
          </a:xfrm>
          <a:prstGeom prst="rect">
            <a:avLst/>
          </a:prstGeom>
          <a:noFill/>
          <a:ln w="9525">
            <a:solidFill>
              <a:schemeClr val="tx1"/>
            </a:solidFill>
            <a:miter lim="800000"/>
            <a:headEnd/>
            <a:tailEnd/>
          </a:ln>
        </p:spPr>
        <p:txBody>
          <a:bodyPr>
            <a:spAutoFit/>
          </a:bodyPr>
          <a:lstStyle/>
          <a:p>
            <a:pPr algn="ctr">
              <a:spcBef>
                <a:spcPct val="50000"/>
              </a:spcBef>
            </a:pPr>
            <a:r>
              <a:rPr lang="en-US" b="1"/>
              <a:t>phone</a:t>
            </a:r>
          </a:p>
        </p:txBody>
      </p:sp>
      <p:sp>
        <p:nvSpPr>
          <p:cNvPr id="8201" name="Text Box 10"/>
          <p:cNvSpPr txBox="1">
            <a:spLocks noChangeArrowheads="1"/>
          </p:cNvSpPr>
          <p:nvPr/>
        </p:nvSpPr>
        <p:spPr bwMode="auto">
          <a:xfrm>
            <a:off x="1981200" y="4495800"/>
            <a:ext cx="1066800" cy="376238"/>
          </a:xfrm>
          <a:prstGeom prst="rect">
            <a:avLst/>
          </a:prstGeom>
          <a:noFill/>
          <a:ln w="9525">
            <a:solidFill>
              <a:schemeClr val="tx1"/>
            </a:solidFill>
            <a:miter lim="800000"/>
            <a:headEnd/>
            <a:tailEnd/>
          </a:ln>
        </p:spPr>
        <p:txBody>
          <a:bodyPr>
            <a:spAutoFit/>
          </a:bodyPr>
          <a:lstStyle/>
          <a:p>
            <a:pPr algn="ctr">
              <a:spcBef>
                <a:spcPct val="50000"/>
              </a:spcBef>
            </a:pPr>
            <a:r>
              <a:rPr lang="en-US" b="1"/>
              <a:t>first</a:t>
            </a:r>
          </a:p>
        </p:txBody>
      </p:sp>
      <p:sp>
        <p:nvSpPr>
          <p:cNvPr id="8202" name="Text Box 11"/>
          <p:cNvSpPr txBox="1">
            <a:spLocks noChangeArrowheads="1"/>
          </p:cNvSpPr>
          <p:nvPr/>
        </p:nvSpPr>
        <p:spPr bwMode="auto">
          <a:xfrm>
            <a:off x="3429000" y="4495800"/>
            <a:ext cx="1066800" cy="376238"/>
          </a:xfrm>
          <a:prstGeom prst="rect">
            <a:avLst/>
          </a:prstGeom>
          <a:noFill/>
          <a:ln w="9525">
            <a:solidFill>
              <a:schemeClr val="tx1"/>
            </a:solidFill>
            <a:miter lim="800000"/>
            <a:headEnd/>
            <a:tailEnd/>
          </a:ln>
        </p:spPr>
        <p:txBody>
          <a:bodyPr>
            <a:spAutoFit/>
          </a:bodyPr>
          <a:lstStyle/>
          <a:p>
            <a:pPr algn="ctr">
              <a:spcBef>
                <a:spcPct val="50000"/>
              </a:spcBef>
            </a:pPr>
            <a:r>
              <a:rPr lang="en-US" b="1"/>
              <a:t>last</a:t>
            </a:r>
          </a:p>
        </p:txBody>
      </p:sp>
      <p:sp>
        <p:nvSpPr>
          <p:cNvPr id="8203" name="Line 15"/>
          <p:cNvSpPr>
            <a:spLocks noChangeShapeType="1"/>
          </p:cNvSpPr>
          <p:nvPr/>
        </p:nvSpPr>
        <p:spPr bwMode="auto">
          <a:xfrm flipH="1">
            <a:off x="3352800" y="2971800"/>
            <a:ext cx="1371600" cy="685800"/>
          </a:xfrm>
          <a:prstGeom prst="line">
            <a:avLst/>
          </a:prstGeom>
          <a:noFill/>
          <a:ln w="9525">
            <a:solidFill>
              <a:schemeClr val="tx1"/>
            </a:solidFill>
            <a:round/>
            <a:headEnd/>
            <a:tailEnd type="triangle" w="med" len="med"/>
          </a:ln>
        </p:spPr>
        <p:txBody>
          <a:bodyPr/>
          <a:lstStyle/>
          <a:p>
            <a:endParaRPr lang="en-US"/>
          </a:p>
        </p:txBody>
      </p:sp>
      <p:sp>
        <p:nvSpPr>
          <p:cNvPr id="8204" name="Line 16"/>
          <p:cNvSpPr>
            <a:spLocks noChangeShapeType="1"/>
          </p:cNvSpPr>
          <p:nvPr/>
        </p:nvSpPr>
        <p:spPr bwMode="auto">
          <a:xfrm>
            <a:off x="4724400" y="2971800"/>
            <a:ext cx="914400" cy="533400"/>
          </a:xfrm>
          <a:prstGeom prst="line">
            <a:avLst/>
          </a:prstGeom>
          <a:noFill/>
          <a:ln w="9525">
            <a:solidFill>
              <a:schemeClr val="tx1"/>
            </a:solidFill>
            <a:round/>
            <a:headEnd/>
            <a:tailEnd type="triangle" w="med" len="med"/>
          </a:ln>
        </p:spPr>
        <p:txBody>
          <a:bodyPr/>
          <a:lstStyle/>
          <a:p>
            <a:endParaRPr lang="en-US"/>
          </a:p>
        </p:txBody>
      </p:sp>
      <p:sp>
        <p:nvSpPr>
          <p:cNvPr id="8205" name="Line 17"/>
          <p:cNvSpPr>
            <a:spLocks noChangeShapeType="1"/>
          </p:cNvSpPr>
          <p:nvPr/>
        </p:nvSpPr>
        <p:spPr bwMode="auto">
          <a:xfrm>
            <a:off x="4876800" y="2971800"/>
            <a:ext cx="2590800" cy="609600"/>
          </a:xfrm>
          <a:prstGeom prst="line">
            <a:avLst/>
          </a:prstGeom>
          <a:noFill/>
          <a:ln w="9525">
            <a:solidFill>
              <a:schemeClr val="tx1"/>
            </a:solidFill>
            <a:round/>
            <a:headEnd/>
            <a:tailEnd type="triangle" w="med" len="med"/>
          </a:ln>
        </p:spPr>
        <p:txBody>
          <a:bodyPr/>
          <a:lstStyle/>
          <a:p>
            <a:endParaRPr lang="en-US"/>
          </a:p>
        </p:txBody>
      </p:sp>
      <p:sp>
        <p:nvSpPr>
          <p:cNvPr id="8206" name="Line 19"/>
          <p:cNvSpPr>
            <a:spLocks noChangeShapeType="1"/>
          </p:cNvSpPr>
          <p:nvPr/>
        </p:nvSpPr>
        <p:spPr bwMode="auto">
          <a:xfrm flipH="1">
            <a:off x="2590800" y="4038600"/>
            <a:ext cx="609600" cy="457200"/>
          </a:xfrm>
          <a:prstGeom prst="line">
            <a:avLst/>
          </a:prstGeom>
          <a:noFill/>
          <a:ln w="9525">
            <a:solidFill>
              <a:schemeClr val="tx1"/>
            </a:solidFill>
            <a:round/>
            <a:headEnd/>
            <a:tailEnd type="triangle" w="med" len="med"/>
          </a:ln>
        </p:spPr>
        <p:txBody>
          <a:bodyPr/>
          <a:lstStyle/>
          <a:p>
            <a:endParaRPr lang="en-US"/>
          </a:p>
        </p:txBody>
      </p:sp>
      <p:sp>
        <p:nvSpPr>
          <p:cNvPr id="8207" name="Line 20"/>
          <p:cNvSpPr>
            <a:spLocks noChangeShapeType="1"/>
          </p:cNvSpPr>
          <p:nvPr/>
        </p:nvSpPr>
        <p:spPr bwMode="auto">
          <a:xfrm>
            <a:off x="3276600" y="4038600"/>
            <a:ext cx="4572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AOSP workflow</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http://source.android.com/images/workflow-0.png"/>
          <p:cNvPicPr>
            <a:picLocks noChangeAspect="1" noChangeArrowheads="1"/>
          </p:cNvPicPr>
          <p:nvPr/>
        </p:nvPicPr>
        <p:blipFill>
          <a:blip r:embed="rId2" cstate="print"/>
          <a:srcRect/>
          <a:stretch>
            <a:fillRect/>
          </a:stretch>
        </p:blipFill>
        <p:spPr bwMode="auto">
          <a:xfrm>
            <a:off x="457200" y="1219200"/>
            <a:ext cx="7372350" cy="4800600"/>
          </a:xfrm>
          <a:prstGeom prst="rect">
            <a:avLst/>
          </a:prstGeom>
          <a:noFill/>
        </p:spPr>
      </p:pic>
      <p:sp>
        <p:nvSpPr>
          <p:cNvPr id="5" name="Rectangle 4"/>
          <p:cNvSpPr/>
          <p:nvPr/>
        </p:nvSpPr>
        <p:spPr>
          <a:xfrm>
            <a:off x="304800" y="6172200"/>
            <a:ext cx="7162800" cy="369332"/>
          </a:xfrm>
          <a:prstGeom prst="rect">
            <a:avLst/>
          </a:prstGeom>
        </p:spPr>
        <p:txBody>
          <a:bodyPr wrap="square">
            <a:spAutoFit/>
          </a:bodyPr>
          <a:lstStyle/>
          <a:p>
            <a:r>
              <a:rPr lang="en-US" dirty="0" smtClean="0"/>
              <a:t>http://source.android.com/source/life-of-a-patch.html</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Bored Already? I know.</a:t>
            </a:r>
            <a:endParaRPr lang="en-US" dirty="0"/>
          </a:p>
        </p:txBody>
      </p:sp>
      <p:sp>
        <p:nvSpPr>
          <p:cNvPr id="3" name="Content Placeholder 2"/>
          <p:cNvSpPr>
            <a:spLocks noGrp="1"/>
          </p:cNvSpPr>
          <p:nvPr>
            <p:ph idx="1"/>
          </p:nvPr>
        </p:nvSpPr>
        <p:spPr/>
        <p:txBody>
          <a:bodyPr>
            <a:normAutofit fontScale="92500"/>
          </a:bodyPr>
          <a:lstStyle/>
          <a:p>
            <a:r>
              <a:rPr lang="en-US" dirty="0" smtClean="0"/>
              <a:t>Lets get into our real business.</a:t>
            </a:r>
          </a:p>
          <a:p>
            <a:r>
              <a:rPr lang="en-US" dirty="0" err="1" smtClean="0"/>
              <a:t>SmartPhone</a:t>
            </a:r>
            <a:r>
              <a:rPr lang="en-US" dirty="0" smtClean="0"/>
              <a:t> App Development.</a:t>
            </a:r>
          </a:p>
          <a:p>
            <a:r>
              <a:rPr lang="en-US" dirty="0" smtClean="0"/>
              <a:t>Lets get start coding in Android - </a:t>
            </a:r>
            <a:r>
              <a:rPr lang="en-US" dirty="0" smtClean="0">
                <a:sym typeface="Wingdings" pitchFamily="2" charset="2"/>
              </a:rPr>
              <a:t> </a:t>
            </a:r>
            <a:r>
              <a:rPr lang="en-US" dirty="0" smtClean="0">
                <a:solidFill>
                  <a:srgbClr val="FF0000"/>
                </a:solidFill>
                <a:sym typeface="Wingdings" pitchFamily="2" charset="2"/>
              </a:rPr>
              <a:t>Not yet kids</a:t>
            </a:r>
            <a:r>
              <a:rPr lang="en-US" dirty="0" smtClean="0">
                <a:sym typeface="Wingdings" pitchFamily="2" charset="2"/>
              </a:rPr>
              <a:t>.</a:t>
            </a:r>
          </a:p>
          <a:p>
            <a:r>
              <a:rPr lang="en-US" dirty="0" smtClean="0">
                <a:sym typeface="Wingdings" pitchFamily="2" charset="2"/>
              </a:rPr>
              <a:t>Let me remind, you are going to code for a very different devices in nature that you are not used to. Yes, I know you have done 15 years of App development for Windows and Web. That may help but </a:t>
            </a:r>
            <a:r>
              <a:rPr lang="en-US" dirty="0" smtClean="0">
                <a:solidFill>
                  <a:srgbClr val="FF0000"/>
                </a:solidFill>
                <a:sym typeface="Wingdings" pitchFamily="2" charset="2"/>
              </a:rPr>
              <a:t>lets talk about few imp things </a:t>
            </a:r>
            <a:r>
              <a:rPr lang="en-US" dirty="0" smtClean="0">
                <a:sym typeface="Wingdings" pitchFamily="2" charset="2"/>
              </a:rPr>
              <a:t>when It comes to </a:t>
            </a:r>
            <a:r>
              <a:rPr lang="en-US" dirty="0" err="1" smtClean="0">
                <a:sym typeface="Wingdings" pitchFamily="2" charset="2"/>
              </a:rPr>
              <a:t>SmartPhone</a:t>
            </a:r>
            <a:r>
              <a:rPr lang="en-US" dirty="0" smtClean="0">
                <a:sym typeface="Wingdings" pitchFamily="2" charset="2"/>
              </a:rPr>
              <a:t> Devices.</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invented first </a:t>
            </a:r>
            <a:r>
              <a:rPr lang="en-US" dirty="0" err="1" smtClean="0"/>
              <a:t>smartphone</a:t>
            </a:r>
            <a:r>
              <a:rPr lang="en-US" dirty="0" smtClean="0"/>
              <a:t>?</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The first ever </a:t>
            </a:r>
            <a:r>
              <a:rPr lang="en-US" dirty="0" err="1" smtClean="0"/>
              <a:t>smartphone</a:t>
            </a:r>
            <a:r>
              <a:rPr lang="en-US" dirty="0" smtClean="0"/>
              <a:t> was designed by IBM in 1992. Their first </a:t>
            </a:r>
            <a:r>
              <a:rPr lang="en-US" dirty="0" err="1" smtClean="0"/>
              <a:t>smartphone</a:t>
            </a:r>
            <a:r>
              <a:rPr lang="en-US" dirty="0" smtClean="0"/>
              <a:t> was called 'SIMON'. Besides being a simple phone, it also contained a calendar, address book, world clock, calculator, note pad, e-mail, send and receive fax, and games which are basic features of mobile phones today</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SmartPhone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a relatively small physical device.</a:t>
            </a:r>
          </a:p>
          <a:p>
            <a:r>
              <a:rPr lang="en-US" dirty="0" smtClean="0"/>
              <a:t>Which means, limited hardware, memory, processor, speed, space, loyalty </a:t>
            </a:r>
            <a:r>
              <a:rPr lang="en-US" dirty="0" smtClean="0">
                <a:sym typeface="Wingdings" pitchFamily="2" charset="2"/>
              </a:rPr>
              <a:t></a:t>
            </a:r>
          </a:p>
          <a:p>
            <a:r>
              <a:rPr lang="en-US" dirty="0" smtClean="0"/>
              <a:t>You need all these challenges in mind when you code.</a:t>
            </a:r>
          </a:p>
          <a:p>
            <a:r>
              <a:rPr lang="en-US" dirty="0" smtClean="0"/>
              <a:t>Lot of competition as compared when you used to code for Intel based devices.</a:t>
            </a:r>
          </a:p>
          <a:p>
            <a:r>
              <a:rPr lang="en-US" dirty="0" smtClean="0"/>
              <a:t>Now you have to make sure you app behaves on limited resources much better as it was running as web app on </a:t>
            </a:r>
            <a:r>
              <a:rPr lang="en-US" dirty="0" err="1" smtClean="0"/>
              <a:t>smartphone</a:t>
            </a:r>
            <a:r>
              <a:rPr lang="en-US" dirty="0" smtClean="0"/>
              <a:t>. </a:t>
            </a:r>
          </a:p>
          <a:p>
            <a:r>
              <a:rPr lang="en-US" dirty="0" smtClean="0"/>
              <a:t>For example. </a:t>
            </a:r>
            <a:r>
              <a:rPr lang="en-US" dirty="0" smtClean="0">
                <a:hlinkClick r:id="rId2"/>
              </a:rPr>
              <a:t>www.facebook.com</a:t>
            </a:r>
            <a:r>
              <a:rPr lang="en-US" dirty="0" smtClean="0"/>
              <a:t> Vs </a:t>
            </a:r>
            <a:r>
              <a:rPr lang="en-US" dirty="0" err="1" smtClean="0"/>
              <a:t>Facebook</a:t>
            </a:r>
            <a:r>
              <a:rPr lang="en-US" dirty="0" smtClean="0"/>
              <a:t> app.</a:t>
            </a:r>
          </a:p>
          <a:p>
            <a:r>
              <a:rPr lang="en-US" dirty="0" smtClean="0"/>
              <a:t>You got the idea…</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SmartPhone</a:t>
            </a:r>
            <a:r>
              <a:rPr lang="en-US" dirty="0" smtClean="0"/>
              <a:t> Industry 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Apple Inc (a U.S Corp)</a:t>
            </a:r>
          </a:p>
          <a:p>
            <a:r>
              <a:rPr lang="en-US" dirty="0" smtClean="0"/>
              <a:t>Research in Motion – RIM – Canadian Corp</a:t>
            </a:r>
          </a:p>
          <a:p>
            <a:r>
              <a:rPr lang="en-US" dirty="0" smtClean="0"/>
              <a:t>HTC Corporation (A </a:t>
            </a:r>
            <a:r>
              <a:rPr lang="en-US" dirty="0" err="1" smtClean="0"/>
              <a:t>Taiwanes</a:t>
            </a:r>
            <a:r>
              <a:rPr lang="en-US" dirty="0" smtClean="0"/>
              <a:t> Corp)</a:t>
            </a:r>
          </a:p>
          <a:p>
            <a:r>
              <a:rPr lang="en-US" dirty="0" smtClean="0"/>
              <a:t>Motorola, Inc ( a US Corp)</a:t>
            </a:r>
          </a:p>
          <a:p>
            <a:r>
              <a:rPr lang="en-US" dirty="0" smtClean="0"/>
              <a:t>Samsung Electronics Co. Ltd. (Korean)</a:t>
            </a:r>
          </a:p>
          <a:p>
            <a:r>
              <a:rPr lang="en-US" dirty="0" smtClean="0"/>
              <a:t>HP/Palm (US)</a:t>
            </a:r>
          </a:p>
          <a:p>
            <a:r>
              <a:rPr lang="en-US" dirty="0" smtClean="0"/>
              <a:t>LG </a:t>
            </a:r>
            <a:r>
              <a:rPr lang="en-US" dirty="0" err="1" smtClean="0"/>
              <a:t>corp</a:t>
            </a:r>
            <a:r>
              <a:rPr lang="en-US" dirty="0" smtClean="0"/>
              <a:t> (Korean)</a:t>
            </a:r>
          </a:p>
          <a:p>
            <a:r>
              <a:rPr lang="en-US" dirty="0" smtClean="0"/>
              <a:t>Nokia Corp</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Business – Mr. Android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Sorry we are little late but not too late </a:t>
            </a:r>
            <a:r>
              <a:rPr lang="en-US" dirty="0" smtClean="0">
                <a:sym typeface="Wingdings" pitchFamily="2" charset="2"/>
              </a:rPr>
              <a:t></a:t>
            </a:r>
          </a:p>
          <a:p>
            <a:r>
              <a:rPr lang="en-US" dirty="0" smtClean="0">
                <a:sym typeface="Wingdings" pitchFamily="2" charset="2"/>
              </a:rPr>
              <a:t>What is Android:</a:t>
            </a:r>
          </a:p>
          <a:p>
            <a:r>
              <a:rPr lang="en-US" dirty="0"/>
              <a:t>It was originally developed by Android Inc. Google purchased it in 2005. Today it is being developed by OHA(Open Handset Alliance) led by Google and other companies.</a:t>
            </a:r>
          </a:p>
          <a:p>
            <a:r>
              <a:rPr lang="en-US" b="1" dirty="0"/>
              <a:t>OHA</a:t>
            </a:r>
            <a:r>
              <a:rPr lang="en-US" dirty="0"/>
              <a:t> – a consortium of about 86 hardware, software and telecommunication companies who are devoted to promoting and advancing Open Standard for mobile devices. Google has releases Android code as Open Source under the Apache License. This License simply means: </a:t>
            </a:r>
            <a:r>
              <a:rPr lang="en-US" b="1" i="1" dirty="0"/>
              <a:t>go ahead and download the source code (SDK) and develop it for free</a:t>
            </a:r>
            <a:r>
              <a:rPr lang="en-US" dirty="0"/>
              <a:t>. Vendors and hardware manufacturer can extend android into their own versions to distinguish their products and devices.</a:t>
            </a:r>
          </a:p>
          <a:p>
            <a:endParaRPr lang="en-US" dirty="0" smtClean="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any definition that you like</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Android is simply a mobile operating system. It is actually modified version of Linux OS.</a:t>
            </a:r>
          </a:p>
          <a:p>
            <a:pPr lvl="0"/>
            <a:r>
              <a:rPr lang="en-US" dirty="0"/>
              <a:t>The first truly open and comprehensive platform for mobile devices, all of the software to run a mobile phone but without the proprietary obstacles that have hindered mobile innovation. (</a:t>
            </a:r>
            <a:r>
              <a:rPr lang="en-US" dirty="0">
                <a:hlinkClick r:id="rId2"/>
              </a:rPr>
              <a:t>http://googleblog.blogspot.com/2007/11/wheres-my-gphone.html</a:t>
            </a:r>
            <a:r>
              <a:rPr lang="en-US" dirty="0"/>
              <a:t>)</a:t>
            </a:r>
          </a:p>
          <a:p>
            <a:pPr lvl="0"/>
            <a:r>
              <a:rPr lang="en-US" dirty="0"/>
              <a:t>It is an open source mobile operating system that combines and builds on different parts of various open source projects. This makes it platform independent development tool.</a:t>
            </a:r>
          </a:p>
          <a:p>
            <a:pPr lvl="0"/>
            <a:r>
              <a:rPr lang="en-US" dirty="0"/>
              <a:t> It is simply another OOP framework that helps building mobile devices environment that is running supported OS in conjunction. For example, the application that you develop using Android can run on any phone or tablet device that is running any of Google’s OS versions (will discuss this later) and it does not matter who is manufacturer of device, unlike Apple App Development that requires Apple Device with </a:t>
            </a:r>
            <a:r>
              <a:rPr lang="en-US" dirty="0" err="1"/>
              <a:t>iOS</a:t>
            </a:r>
            <a:r>
              <a:rPr lang="en-US" dirty="0"/>
              <a:t> running as Operating System.</a:t>
            </a:r>
          </a:p>
          <a:p>
            <a:pPr lvl="0"/>
            <a:r>
              <a:rPr lang="en-US" i="1" dirty="0"/>
              <a:t>If you come up with your own definition of Android after your hands are wet enough with experience of development with Android, then please write that in lines below:</a:t>
            </a:r>
            <a:endParaRPr lang="en-US" dirty="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Android is an open source operating system, created by Google specifically for use on mobile devices (cell phones and tablets)</a:t>
            </a:r>
          </a:p>
          <a:p>
            <a:r>
              <a:rPr lang="en-US" dirty="0" smtClean="0"/>
              <a:t>Linux based (2.6 kernel)</a:t>
            </a:r>
          </a:p>
          <a:p>
            <a:r>
              <a:rPr lang="en-US" dirty="0" smtClean="0"/>
              <a:t>Can be programmed in C/C++ but most app development is done in Java (Java access to C Libraries via JNI (Java Native Interface))</a:t>
            </a:r>
          </a:p>
          <a:p>
            <a:r>
              <a:rPr lang="en-US" dirty="0" smtClean="0"/>
              <a:t>Supports Bluetooth, Wi-Fi, and 3G and 4G networking</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From its Birth</a:t>
            </a:r>
            <a:endParaRPr lang="en-US" dirty="0"/>
          </a:p>
        </p:txBody>
      </p:sp>
      <p:sp>
        <p:nvSpPr>
          <p:cNvPr id="3" name="Content Placeholder 2"/>
          <p:cNvSpPr>
            <a:spLocks noGrp="1"/>
          </p:cNvSpPr>
          <p:nvPr>
            <p:ph idx="1"/>
          </p:nvPr>
        </p:nvSpPr>
        <p:spPr>
          <a:xfrm>
            <a:off x="533400" y="838200"/>
            <a:ext cx="8229600" cy="2209799"/>
          </a:xfrm>
        </p:spPr>
        <p:txBody>
          <a:bodyPr>
            <a:normAutofit fontScale="70000" lnSpcReduction="20000"/>
          </a:bodyPr>
          <a:lstStyle/>
          <a:p>
            <a:pPr>
              <a:spcBef>
                <a:spcPct val="0"/>
              </a:spcBef>
            </a:pPr>
            <a:r>
              <a:rPr lang="en-US" dirty="0" smtClean="0"/>
              <a:t>On 30 April 2009, the official 1.5 (Cupcake) update for Android was released.</a:t>
            </a:r>
          </a:p>
          <a:p>
            <a:pPr>
              <a:spcBef>
                <a:spcPct val="0"/>
              </a:spcBef>
            </a:pPr>
            <a:r>
              <a:rPr lang="en-US" dirty="0" smtClean="0"/>
              <a:t>On 15 September 2009, the 1.6 (Donut) SDK was released.</a:t>
            </a:r>
          </a:p>
          <a:p>
            <a:pPr>
              <a:spcBef>
                <a:spcPct val="0"/>
              </a:spcBef>
            </a:pPr>
            <a:r>
              <a:rPr lang="en-US" dirty="0" smtClean="0"/>
              <a:t>On 26 October 2009 the 2.0 (</a:t>
            </a:r>
            <a:r>
              <a:rPr lang="en-US" dirty="0" err="1" smtClean="0"/>
              <a:t>Eclair</a:t>
            </a:r>
            <a:r>
              <a:rPr lang="en-US" dirty="0" smtClean="0"/>
              <a:t>) SDK was released</a:t>
            </a:r>
          </a:p>
          <a:p>
            <a:pPr>
              <a:spcBef>
                <a:spcPct val="0"/>
              </a:spcBef>
            </a:pPr>
            <a:r>
              <a:rPr lang="en-US" dirty="0" smtClean="0"/>
              <a:t>On 3 December 2009 the 2.0.1 SDK was released.</a:t>
            </a:r>
          </a:p>
          <a:p>
            <a:pPr>
              <a:spcBef>
                <a:spcPct val="0"/>
              </a:spcBef>
            </a:pPr>
            <a:r>
              <a:rPr lang="en-US" dirty="0" smtClean="0"/>
              <a:t>On 12 January 2010 the 2.1 SDK was released.</a:t>
            </a:r>
          </a:p>
          <a:p>
            <a:pPr>
              <a:spcBef>
                <a:spcPct val="0"/>
              </a:spcBef>
            </a:pPr>
            <a:r>
              <a:rPr lang="en-US" dirty="0" smtClean="0"/>
              <a:t>Rest you figure out yourself. </a:t>
            </a:r>
          </a:p>
          <a:p>
            <a:endParaRPr lang="en-US" dirty="0"/>
          </a:p>
        </p:txBody>
      </p:sp>
      <p:pic>
        <p:nvPicPr>
          <p:cNvPr id="1026" name="Picture 2" descr="http://www.droidedition.com/wp-content/uploads/2012/05/Android-Version-History.jpg"/>
          <p:cNvPicPr>
            <a:picLocks noChangeAspect="1" noChangeArrowheads="1"/>
          </p:cNvPicPr>
          <p:nvPr/>
        </p:nvPicPr>
        <p:blipFill>
          <a:blip r:embed="rId2" cstate="print"/>
          <a:srcRect/>
          <a:stretch>
            <a:fillRect/>
          </a:stretch>
        </p:blipFill>
        <p:spPr bwMode="auto">
          <a:xfrm>
            <a:off x="685800" y="2971800"/>
            <a:ext cx="7848600" cy="3619501"/>
          </a:xfrm>
          <a:prstGeom prst="rect">
            <a:avLst/>
          </a:prstGeom>
          <a:noFill/>
        </p:spPr>
      </p:pic>
      <p:sp>
        <p:nvSpPr>
          <p:cNvPr id="5" name="Rectangle 4"/>
          <p:cNvSpPr/>
          <p:nvPr/>
        </p:nvSpPr>
        <p:spPr>
          <a:xfrm>
            <a:off x="5791200" y="2743200"/>
            <a:ext cx="3066930" cy="369332"/>
          </a:xfrm>
          <a:prstGeom prst="rect">
            <a:avLst/>
          </a:prstGeom>
        </p:spPr>
        <p:txBody>
          <a:bodyPr wrap="none">
            <a:spAutoFit/>
          </a:bodyPr>
          <a:lstStyle/>
          <a:p>
            <a:r>
              <a:rPr lang="en-US" dirty="0" smtClean="0"/>
              <a:t>http://www.droidedition.com/</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Web App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mobile web app is a web application formatted for </a:t>
            </a:r>
            <a:r>
              <a:rPr lang="en-US" dirty="0" err="1" smtClean="0"/>
              <a:t>smartphones</a:t>
            </a:r>
            <a:r>
              <a:rPr lang="en-US" dirty="0" smtClean="0"/>
              <a:t> and tablets, and accessed through the mobile device’s web browser. Like a traditional web application, a mobile web app is built with three core technologies: HTML (defines static text and images), CSS (defines style and presentation), and JavaScript (defines interactions and animations). Since web apps are browser-based, they’re intended to be platform and device independent, able to run on any web-enabled </a:t>
            </a:r>
            <a:r>
              <a:rPr lang="en-US" dirty="0" err="1" smtClean="0"/>
              <a:t>smartphone</a:t>
            </a:r>
            <a:r>
              <a:rPr lang="en-US" dirty="0" smtClean="0"/>
              <a:t> or tablet. A mobile web app is normally downloaded from a central web server each time it is run, although apps built using HTML5 (described below) can also run on the mobile device for offline use.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Course is about using Open Source Programming tool.</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Lets pay little respect to OSP.</a:t>
            </a:r>
          </a:p>
          <a:p>
            <a:r>
              <a:rPr lang="en-US" dirty="0" smtClean="0">
                <a:hlinkClick r:id="rId2"/>
              </a:rPr>
              <a:t>http://opensource.org/</a:t>
            </a:r>
            <a:r>
              <a:rPr lang="en-US" dirty="0" smtClean="0"/>
              <a:t> </a:t>
            </a:r>
          </a:p>
          <a:p>
            <a:r>
              <a:rPr lang="en-US" dirty="0" smtClean="0">
                <a:hlinkClick r:id="rId3"/>
              </a:rPr>
              <a:t>http://www.oemr.org/</a:t>
            </a:r>
            <a:endParaRPr lang="en-US" dirty="0" smtClean="0"/>
          </a:p>
          <a:p>
            <a:r>
              <a:rPr lang="en-US" dirty="0" smtClean="0">
                <a:hlinkClick r:id="rId4"/>
              </a:rPr>
              <a:t>http://www.x12.org/</a:t>
            </a:r>
            <a:endParaRPr lang="en-US" dirty="0" smtClean="0"/>
          </a:p>
          <a:p>
            <a:r>
              <a:rPr lang="en-US" dirty="0" smtClean="0">
                <a:hlinkClick r:id="rId5"/>
              </a:rPr>
              <a:t>http://sourceforge.net/</a:t>
            </a:r>
            <a:endParaRPr lang="en-US" dirty="0" smtClean="0"/>
          </a:p>
          <a:p>
            <a:r>
              <a:rPr lang="en-US" dirty="0" smtClean="0">
                <a:hlinkClick r:id="rId6"/>
              </a:rPr>
              <a:t>http://www.ohloh.org/</a:t>
            </a:r>
            <a:endParaRPr lang="en-US" dirty="0" smtClean="0"/>
          </a:p>
          <a:p>
            <a:r>
              <a:rPr lang="en-US" dirty="0" smtClean="0">
                <a:hlinkClick r:id="rId7"/>
              </a:rPr>
              <a:t>http://flossmole.org/</a:t>
            </a:r>
            <a:endParaRPr lang="en-US" dirty="0" smtClean="0"/>
          </a:p>
          <a:p>
            <a:r>
              <a:rPr lang="en-US" dirty="0" smtClean="0">
                <a:hlinkClick r:id="rId8"/>
              </a:rPr>
              <a:t>http://flosshub.org/</a:t>
            </a:r>
            <a:endParaRPr lang="en-US" dirty="0" smtClean="0"/>
          </a:p>
          <a:p>
            <a:r>
              <a:rPr lang="en-US" dirty="0" smtClean="0">
                <a:hlinkClick r:id="rId9"/>
              </a:rPr>
              <a:t>http://openworldforum.org</a:t>
            </a:r>
            <a:endParaRPr lang="en-US" dirty="0" smtClean="0"/>
          </a:p>
          <a:p>
            <a:r>
              <a:rPr lang="en-US" dirty="0" smtClean="0">
                <a:hlinkClick r:id="rId10"/>
              </a:rPr>
              <a:t>http://freshmeat.net</a:t>
            </a:r>
            <a:endParaRPr lang="en-US" dirty="0" smtClean="0"/>
          </a:p>
          <a:p>
            <a:r>
              <a:rPr lang="en-US" dirty="0" smtClean="0">
                <a:hlinkClick r:id="rId11"/>
              </a:rPr>
              <a:t>http://osdir.com</a:t>
            </a:r>
            <a:endParaRPr lang="en-US" dirty="0" smtClean="0"/>
          </a:p>
          <a:p>
            <a:r>
              <a:rPr lang="en-US" dirty="0" smtClean="0">
                <a:hlinkClick r:id="rId12"/>
              </a:rPr>
              <a:t>http://developer.berlios.de</a:t>
            </a:r>
            <a:endParaRPr lang="en-US" dirty="0" smtClean="0"/>
          </a:p>
          <a:p>
            <a:r>
              <a:rPr lang="en-US" dirty="0" smtClean="0">
                <a:hlinkClick r:id="rId13"/>
              </a:rPr>
              <a:t>http://bioinformatics.org</a:t>
            </a:r>
            <a:endParaRPr lang="en-US" dirty="0" smtClean="0"/>
          </a:p>
          <a:p>
            <a:r>
              <a:rPr lang="en-US" dirty="0" smtClean="0"/>
              <a:t>I told you all these site. What is the question here that you should be asking me??</a:t>
            </a:r>
          </a:p>
          <a:p>
            <a:r>
              <a:rPr lang="en-US" dirty="0" smtClean="0"/>
              <a:t>Also What is Open Source anyways?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 </a:t>
            </a:r>
            <a:r>
              <a:rPr lang="en-US" sz="3600" dirty="0" smtClean="0"/>
              <a:t>Mobile Web Apps vs. Mobile Native Apps: </a:t>
            </a:r>
            <a:endParaRPr lang="en-US" sz="3600" dirty="0"/>
          </a:p>
        </p:txBody>
      </p:sp>
      <p:sp>
        <p:nvSpPr>
          <p:cNvPr id="3" name="Content Placeholder 2"/>
          <p:cNvSpPr>
            <a:spLocks noGrp="1"/>
          </p:cNvSpPr>
          <p:nvPr>
            <p:ph idx="1"/>
          </p:nvPr>
        </p:nvSpPr>
        <p:spPr/>
        <p:txBody>
          <a:bodyPr>
            <a:normAutofit fontScale="62500" lnSpcReduction="20000"/>
          </a:bodyPr>
          <a:lstStyle/>
          <a:p>
            <a:r>
              <a:rPr lang="en-US" sz="2000" b="1" dirty="0" smtClean="0">
                <a:solidFill>
                  <a:srgbClr val="FF0000"/>
                </a:solidFill>
              </a:rPr>
              <a:t>I love Mobile Apps because</a:t>
            </a:r>
          </a:p>
          <a:p>
            <a:r>
              <a:rPr lang="en-US" sz="2000" dirty="0" smtClean="0"/>
              <a:t>The key advantage of mobile web apps over native mobile apps is cross-platform compatibility , allowing them to reach the broadest audience for the least effort. </a:t>
            </a:r>
          </a:p>
          <a:p>
            <a:r>
              <a:rPr lang="en-US" sz="2000" dirty="0" smtClean="0"/>
              <a:t>++Web apps are also cheaper and easier to maintain than native apps for the same reasons, using cross-platform applets rather than keeping up with changes across different devices. </a:t>
            </a:r>
          </a:p>
          <a:p>
            <a:r>
              <a:rPr lang="en-US" sz="2000" dirty="0" smtClean="0"/>
              <a:t>++Simple, ubiquitous access: Users don’t have to download an application, but simply access a URL via their mobile browser which instantly delivers the most up-to-date application to their device. They can then bookmark the URL for repeat use.</a:t>
            </a:r>
          </a:p>
          <a:p>
            <a:r>
              <a:rPr lang="en-US" sz="2000" b="1" dirty="0" smtClean="0">
                <a:solidFill>
                  <a:srgbClr val="FF0000"/>
                </a:solidFill>
              </a:rPr>
              <a:t>I don’t like them because</a:t>
            </a:r>
          </a:p>
          <a:p>
            <a:r>
              <a:rPr lang="en-US" sz="2000" dirty="0" smtClean="0"/>
              <a:t>Disadvantages: </a:t>
            </a:r>
          </a:p>
          <a:p>
            <a:r>
              <a:rPr lang="en-US" sz="2000" dirty="0" smtClean="0"/>
              <a:t>++Although improvements are ongoing, mobile browsers have limited capabilities compared to traditional desktop browsers. Functionality is similar for the major players (Apple, Android, RIM, Windows), but falls off sharply on other platforms. Depending on what platforms need to be supported, the solution may be limited to the lowest common denominator, giving the app a “clunky” look, or require time-consuming customization across browser versions. </a:t>
            </a:r>
          </a:p>
          <a:p>
            <a:r>
              <a:rPr lang="en-US" sz="2000" dirty="0" smtClean="0"/>
              <a:t>++Web apps generally1 cannot access the on-board hardware and software on a mobile device. Requirements such as camera control, direct GPS control (there is limited access to current location), PIM integration, or control of the phone app will rule out web apps right away. Heavy/complex custom graphics (gaming, etc.) also cannot be supported. </a:t>
            </a:r>
          </a:p>
          <a:p>
            <a:r>
              <a:rPr lang="en-US" sz="2000" dirty="0" smtClean="0"/>
              <a:t>++Web apps generally require a connection to function, with performance issues if the website is slow or unavailable. When users are on the go without Wi-Fi coverage, they have to pay for connection time to network operators. In some countries the cost is minimal, but in others can be a showstopper. (This changes with HTML5, which makes web app content available in offline mode so users can still access the app even if they do not have cell reception or connection to a Wi-Fi network.) </a:t>
            </a:r>
          </a:p>
          <a:p>
            <a:endParaRPr lang="en-US" sz="2000"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Autofit/>
          </a:bodyPr>
          <a:lstStyle/>
          <a:p>
            <a:r>
              <a:rPr lang="en-US" sz="1400" b="1" dirty="0" smtClean="0">
                <a:solidFill>
                  <a:srgbClr val="FF0000"/>
                </a:solidFill>
              </a:rPr>
              <a:t>I love mobile native apps because</a:t>
            </a:r>
          </a:p>
          <a:p>
            <a:r>
              <a:rPr lang="en-US" sz="1400" dirty="0" smtClean="0"/>
              <a:t>++A richer, more compelling user experience: Native apps can leverage the capabilities of the mobile device, including onboard hardware (such as GPS, camera, and graphics) and software (such as email, calendar, contacts, picture/ video gallery, file manager, and home screen widget areas). </a:t>
            </a:r>
          </a:p>
          <a:p>
            <a:r>
              <a:rPr lang="en-US" sz="1400" dirty="0" smtClean="0"/>
              <a:t>++Ability to run offline: Since the application remains installed on the device from the original download, no internet connection is required. Users get peak performance at all times, with all graphics, images, scripts and data. Data transfers can resume (and re-sync with back end apps) when the connection is restored. </a:t>
            </a:r>
          </a:p>
          <a:p>
            <a:r>
              <a:rPr lang="en-US" sz="1400" dirty="0" smtClean="0"/>
              <a:t>++Better “front of mind” penetration: Native apps place a logo in the application list screen, providing visibility on a daily basis. In addition, app stores remind users to upgrade apps, so apps that update frequently (with real improvements) are more frequently brought to the user’s attention. </a:t>
            </a:r>
          </a:p>
          <a:p>
            <a:r>
              <a:rPr lang="en-US" sz="1400" dirty="0" smtClean="0"/>
              <a:t>++Native apps are “hot” right now. Users are continually combing app stores for the latest app they can’t live without, giving products there a higher likelihood of being discovered. </a:t>
            </a:r>
          </a:p>
          <a:p>
            <a:r>
              <a:rPr lang="en-US" sz="1400" dirty="0" smtClean="0"/>
              <a:t>++Native apps are also easier to monetize. You set a price, list the app on an app store, and when users buy it, you make money immediately (minus the commission). With a web app, you would have to set up a payment or subscription gateway if monetizing the app is something you want to do. </a:t>
            </a:r>
          </a:p>
          <a:p>
            <a:r>
              <a:rPr lang="en-US" sz="1400" b="1" dirty="0" smtClean="0">
                <a:solidFill>
                  <a:srgbClr val="FF0000"/>
                </a:solidFill>
              </a:rPr>
              <a:t>I don’t like them because</a:t>
            </a:r>
          </a:p>
          <a:p>
            <a:r>
              <a:rPr lang="en-US" sz="1400" dirty="0" smtClean="0"/>
              <a:t>++Content publishers have to share information about their subscribers with the app store, an arrangement that frustrates publishers (particularly media companies). </a:t>
            </a:r>
          </a:p>
          <a:p>
            <a:r>
              <a:rPr lang="en-US" sz="1400" dirty="0" smtClean="0"/>
              <a:t>++For a native app to work across multiple devices, separate versions of the app are required. The fragmented nature of the mobile industry means that developing, testing, and porting apps for different environments costs money—particularly with maintenance and promotion costs. Cross-platform frameworks can make things easier, but time and cost remain a fact of life when developing for rich functionality on multiple mobile platforms. (The next section explores development issues for mobile apps in more detail.) </a:t>
            </a:r>
          </a:p>
          <a:p>
            <a:r>
              <a:rPr lang="en-US" sz="1400" dirty="0" smtClean="0"/>
              <a:t>++Keeping the application up to date also means more work for the enterprise, requiring development, testing, and distribution for different platforms rather then simply updating a single website. </a:t>
            </a:r>
            <a:endParaRPr lang="en-US" sz="1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Apps</a:t>
            </a:r>
            <a:endParaRPr lang="en-US" dirty="0"/>
          </a:p>
        </p:txBody>
      </p:sp>
      <p:sp>
        <p:nvSpPr>
          <p:cNvPr id="3" name="Content Placeholder 2"/>
          <p:cNvSpPr>
            <a:spLocks noGrp="1"/>
          </p:cNvSpPr>
          <p:nvPr>
            <p:ph idx="1"/>
          </p:nvPr>
        </p:nvSpPr>
        <p:spPr/>
        <p:txBody>
          <a:bodyPr>
            <a:normAutofit/>
          </a:bodyPr>
          <a:lstStyle/>
          <a:p>
            <a:r>
              <a:rPr lang="en-US" dirty="0" smtClean="0"/>
              <a:t>I don’t want to tell you anything today about it. </a:t>
            </a:r>
          </a:p>
          <a:p>
            <a:r>
              <a:rPr lang="en-US" dirty="0" smtClean="0"/>
              <a:t>I want you to do some research about it.</a:t>
            </a:r>
          </a:p>
          <a:p>
            <a:r>
              <a:rPr lang="en-US" dirty="0" smtClean="0"/>
              <a:t>If we ever meet again, we will exchange information.</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for </a:t>
            </a:r>
            <a:r>
              <a:rPr lang="en-US" dirty="0" err="1" smtClean="0"/>
              <a:t>Smartphones</a:t>
            </a:r>
            <a:endParaRPr lang="en-US" dirty="0"/>
          </a:p>
        </p:txBody>
      </p:sp>
      <p:sp>
        <p:nvSpPr>
          <p:cNvPr id="3" name="Content Placeholder 2"/>
          <p:cNvSpPr>
            <a:spLocks noGrp="1"/>
          </p:cNvSpPr>
          <p:nvPr>
            <p:ph idx="1"/>
          </p:nvPr>
        </p:nvSpPr>
        <p:spPr/>
        <p:txBody>
          <a:bodyPr>
            <a:normAutofit fontScale="92500"/>
          </a:bodyPr>
          <a:lstStyle/>
          <a:p>
            <a:r>
              <a:rPr lang="en-US" sz="2000" dirty="0" smtClean="0"/>
              <a:t>Pro-</a:t>
            </a:r>
            <a:r>
              <a:rPr lang="en-US" sz="2000" dirty="0" err="1" smtClean="0"/>
              <a:t>pri</a:t>
            </a:r>
            <a:r>
              <a:rPr lang="en-US" sz="2000" dirty="0" smtClean="0"/>
              <a:t>-e-</a:t>
            </a:r>
            <a:r>
              <a:rPr lang="en-US" sz="2000" dirty="0" err="1" smtClean="0"/>
              <a:t>tary</a:t>
            </a:r>
            <a:r>
              <a:rPr lang="en-US" sz="2000" dirty="0" smtClean="0"/>
              <a:t> (Proprietary)</a:t>
            </a:r>
          </a:p>
          <a:p>
            <a:r>
              <a:rPr lang="en-US" sz="2000" dirty="0" smtClean="0"/>
              <a:t>Licensable</a:t>
            </a:r>
          </a:p>
          <a:p>
            <a:r>
              <a:rPr lang="en-US" sz="2000" dirty="0" smtClean="0"/>
              <a:t>Open Source</a:t>
            </a:r>
          </a:p>
          <a:p>
            <a:r>
              <a:rPr lang="en-US" sz="2000" dirty="0" smtClean="0"/>
              <a:t>Smartphone manufacturers will generally choose OS Model based on their core strengths.</a:t>
            </a:r>
          </a:p>
          <a:p>
            <a:r>
              <a:rPr lang="en-US" sz="2000" dirty="0" smtClean="0"/>
              <a:t>Pro – are developed in house.</a:t>
            </a:r>
          </a:p>
          <a:p>
            <a:r>
              <a:rPr lang="en-US" sz="2000" dirty="0" smtClean="0"/>
              <a:t>Apple, RIM, HP/Palm take this approach.</a:t>
            </a:r>
          </a:p>
          <a:p>
            <a:r>
              <a:rPr lang="en-US" sz="2000" dirty="0" smtClean="0"/>
              <a:t>What is advantage of Pro.</a:t>
            </a:r>
          </a:p>
          <a:p>
            <a:r>
              <a:rPr lang="en-US" sz="2000" dirty="0" smtClean="0"/>
              <a:t>Licensable OS allow any manufacturer to use the OS for a device they produce.</a:t>
            </a:r>
          </a:p>
          <a:p>
            <a:r>
              <a:rPr lang="en-US" sz="2000" dirty="0" smtClean="0"/>
              <a:t>Largely used as is with a manufacturer’s unique hardware (sometime customization is possible).</a:t>
            </a:r>
          </a:p>
          <a:p>
            <a:r>
              <a:rPr lang="en-US" sz="2000" dirty="0" smtClean="0"/>
              <a:t>Why Smartphone manufacturer will choose this?</a:t>
            </a:r>
          </a:p>
          <a:p>
            <a:r>
              <a:rPr lang="en-US" sz="2000" dirty="0" smtClean="0"/>
              <a:t>Open Source why?</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ilunx</a:t>
            </a:r>
            <a:r>
              <a:rPr lang="en-US" dirty="0" smtClean="0"/>
              <a:t>??</a:t>
            </a:r>
            <a:endParaRPr lang="en-US" dirty="0"/>
          </a:p>
        </p:txBody>
      </p:sp>
      <p:sp>
        <p:nvSpPr>
          <p:cNvPr id="3" name="Content Placeholder 2"/>
          <p:cNvSpPr>
            <a:spLocks noGrp="1"/>
          </p:cNvSpPr>
          <p:nvPr>
            <p:ph idx="1"/>
          </p:nvPr>
        </p:nvSpPr>
        <p:spPr/>
        <p:txBody>
          <a:bodyPr/>
          <a:lstStyle/>
          <a:p>
            <a:r>
              <a:rPr lang="en-US" dirty="0" smtClean="0"/>
              <a:t>What is it?</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Kernel</a:t>
            </a:r>
            <a:endParaRPr lang="en-US" dirty="0"/>
          </a:p>
        </p:txBody>
      </p:sp>
      <p:sp>
        <p:nvSpPr>
          <p:cNvPr id="3" name="Content Placeholder 2"/>
          <p:cNvSpPr>
            <a:spLocks noGrp="1"/>
          </p:cNvSpPr>
          <p:nvPr>
            <p:ph idx="1"/>
          </p:nvPr>
        </p:nvSpPr>
        <p:spPr>
          <a:xfrm>
            <a:off x="381000" y="762000"/>
            <a:ext cx="8229600" cy="4525963"/>
          </a:xfrm>
        </p:spPr>
        <p:txBody>
          <a:bodyPr>
            <a:normAutofit fontScale="47500" lnSpcReduction="20000"/>
          </a:bodyPr>
          <a:lstStyle/>
          <a:p>
            <a:pPr lvl="0" fontAlgn="base"/>
            <a:r>
              <a:rPr lang="en-US" dirty="0" smtClean="0"/>
              <a:t>The technical definition is "platform that consists of specific set of libraries and infrastructure for applications to be built upon and interact with each other". A kernel is an operating system in that sense.</a:t>
            </a:r>
          </a:p>
          <a:p>
            <a:pPr lvl="0" fontAlgn="base"/>
            <a:r>
              <a:rPr lang="en-US" dirty="0" smtClean="0"/>
              <a:t>The end-user definition is usually something around "a software package that provides a desktop, shortcuts to applications, a web browser and a media player". A kernel doesn't match that definition.</a:t>
            </a:r>
          </a:p>
          <a:p>
            <a:pPr lvl="0" fontAlgn="base"/>
            <a:r>
              <a:rPr lang="en-US" dirty="0" smtClean="0"/>
              <a:t>So for an end-user a Linux distribution (say </a:t>
            </a:r>
            <a:r>
              <a:rPr lang="en-US" dirty="0" err="1" smtClean="0"/>
              <a:t>Ubuntu</a:t>
            </a:r>
            <a:r>
              <a:rPr lang="en-US" dirty="0" smtClean="0"/>
              <a:t>) is an Operating System while for a programmer the Linux kernel itself is a perfectly valid OS depending on what you're trying to achieve. For instance embedded systems are mostly just kernel with very small number of specialized processes running on top of them. In that case the kernel itself becomes the OS itself.</a:t>
            </a:r>
          </a:p>
          <a:p>
            <a:pPr lvl="0" fontAlgn="base"/>
            <a:r>
              <a:rPr lang="en-US" dirty="0" smtClean="0"/>
              <a:t>I think you can draw the line at what the majority of the applications running on top of that OS do require. If most of them require only kernel, the kernel is the OS, if most of them require X Window System running, then your OS becomes X + kernel.</a:t>
            </a:r>
          </a:p>
          <a:p>
            <a:pPr lvl="0" fontAlgn="base"/>
            <a:r>
              <a:rPr lang="en-US" dirty="0" smtClean="0"/>
              <a:t>In computing, the kernel is the main component of most computer operating systems; it is a bridge between applications and the actual data processing done at the hardware level. The kernel's responsibilities include managing the system's resources (the communication between hardware and software components).[1] Usually as a basic component of an operating system, a kernel can provide the lowest-level abstraction layer for the resources (especially processors and I/O devices) that application software must control to perform its function. It typically makes these facilities available to application processes through inter-process communication mechanisms and system calls.</a:t>
            </a:r>
          </a:p>
          <a:p>
            <a:pPr lvl="0" fontAlgn="base"/>
            <a:endParaRPr lang="en-US" dirty="0" smtClean="0"/>
          </a:p>
          <a:p>
            <a:endParaRPr lang="en-US" dirty="0"/>
          </a:p>
        </p:txBody>
      </p:sp>
      <p:pic>
        <p:nvPicPr>
          <p:cNvPr id="4" name="Picture 3" descr="http://upload.wikimedia.org/wikipedia/commons/thumb/8/8f/Kernel_Layout.svg/220px-Kernel_Layout.svg.png"/>
          <p:cNvPicPr/>
          <p:nvPr/>
        </p:nvPicPr>
        <p:blipFill>
          <a:blip r:embed="rId2" cstate="print"/>
          <a:srcRect/>
          <a:stretch>
            <a:fillRect/>
          </a:stretch>
        </p:blipFill>
        <p:spPr bwMode="auto">
          <a:xfrm>
            <a:off x="6248400" y="4876800"/>
            <a:ext cx="2095500" cy="16573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COMPONENTS OF ANDROID OS</a:t>
            </a:r>
            <a:endParaRPr lang="en-US" dirty="0"/>
          </a:p>
        </p:txBody>
      </p:sp>
      <p:pic>
        <p:nvPicPr>
          <p:cNvPr id="19458" name="Picture 2" descr="http://4.bp.blogspot.com/-iL8AXUFx_bY/TzVeNCsqFpI/AAAAAAAAADk/MIYA35LpwSU/s1600/android-architecture.png"/>
          <p:cNvPicPr>
            <a:picLocks noChangeAspect="1" noChangeArrowheads="1"/>
          </p:cNvPicPr>
          <p:nvPr/>
        </p:nvPicPr>
        <p:blipFill>
          <a:blip r:embed="rId2" cstate="print"/>
          <a:srcRect/>
          <a:stretch>
            <a:fillRect/>
          </a:stretch>
        </p:blipFill>
        <p:spPr bwMode="auto">
          <a:xfrm>
            <a:off x="457200" y="1600200"/>
            <a:ext cx="7924800" cy="49530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Android development</a:t>
            </a:r>
          </a:p>
        </p:txBody>
      </p:sp>
      <p:sp>
        <p:nvSpPr>
          <p:cNvPr id="3" name="Rectangle 2"/>
          <p:cNvSpPr/>
          <p:nvPr/>
        </p:nvSpPr>
        <p:spPr>
          <a:xfrm>
            <a:off x="762000" y="29718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extBox 3"/>
          <p:cNvSpPr txBox="1">
            <a:spLocks noChangeArrowheads="1"/>
          </p:cNvSpPr>
          <p:nvPr/>
        </p:nvSpPr>
        <p:spPr bwMode="auto">
          <a:xfrm>
            <a:off x="914400" y="2971800"/>
            <a:ext cx="1295400" cy="646113"/>
          </a:xfrm>
          <a:prstGeom prst="rect">
            <a:avLst/>
          </a:prstGeom>
          <a:noFill/>
          <a:ln w="9525">
            <a:noFill/>
            <a:miter lim="800000"/>
            <a:headEnd/>
            <a:tailEnd/>
          </a:ln>
        </p:spPr>
        <p:txBody>
          <a:bodyPr>
            <a:spAutoFit/>
          </a:bodyPr>
          <a:lstStyle/>
          <a:p>
            <a:r>
              <a:rPr lang="en-US">
                <a:latin typeface="Calibri" pitchFamily="34" charset="0"/>
              </a:rPr>
              <a:t>Android Manifest</a:t>
            </a:r>
          </a:p>
        </p:txBody>
      </p:sp>
      <p:sp>
        <p:nvSpPr>
          <p:cNvPr id="5" name="Rectangle 4"/>
          <p:cNvSpPr/>
          <p:nvPr/>
        </p:nvSpPr>
        <p:spPr>
          <a:xfrm>
            <a:off x="762000" y="40386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6" name="TextBox 5"/>
          <p:cNvSpPr txBox="1">
            <a:spLocks noChangeArrowheads="1"/>
          </p:cNvSpPr>
          <p:nvPr/>
        </p:nvSpPr>
        <p:spPr bwMode="auto">
          <a:xfrm>
            <a:off x="914400" y="4038600"/>
            <a:ext cx="1295400" cy="646113"/>
          </a:xfrm>
          <a:prstGeom prst="rect">
            <a:avLst/>
          </a:prstGeom>
          <a:noFill/>
          <a:ln w="9525">
            <a:noFill/>
            <a:miter lim="800000"/>
            <a:headEnd/>
            <a:tailEnd/>
          </a:ln>
        </p:spPr>
        <p:txBody>
          <a:bodyPr>
            <a:spAutoFit/>
          </a:bodyPr>
          <a:lstStyle/>
          <a:p>
            <a:r>
              <a:rPr lang="en-US">
                <a:latin typeface="Calibri" pitchFamily="34" charset="0"/>
              </a:rPr>
              <a:t>Resource XML</a:t>
            </a:r>
          </a:p>
        </p:txBody>
      </p:sp>
      <p:sp>
        <p:nvSpPr>
          <p:cNvPr id="7" name="Rectangle 6"/>
          <p:cNvSpPr/>
          <p:nvPr/>
        </p:nvSpPr>
        <p:spPr>
          <a:xfrm>
            <a:off x="2743200" y="25908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8" name="TextBox 7"/>
          <p:cNvSpPr txBox="1">
            <a:spLocks noChangeArrowheads="1"/>
          </p:cNvSpPr>
          <p:nvPr/>
        </p:nvSpPr>
        <p:spPr bwMode="auto">
          <a:xfrm>
            <a:off x="2895600" y="2743200"/>
            <a:ext cx="1295400" cy="369888"/>
          </a:xfrm>
          <a:prstGeom prst="rect">
            <a:avLst/>
          </a:prstGeom>
          <a:noFill/>
          <a:ln w="9525">
            <a:noFill/>
            <a:miter lim="800000"/>
            <a:headEnd/>
            <a:tailEnd/>
          </a:ln>
        </p:spPr>
        <p:txBody>
          <a:bodyPr>
            <a:spAutoFit/>
          </a:bodyPr>
          <a:lstStyle/>
          <a:p>
            <a:r>
              <a:rPr lang="en-US" dirty="0">
                <a:latin typeface="Calibri" pitchFamily="34" charset="0"/>
              </a:rPr>
              <a:t>Java Source </a:t>
            </a:r>
          </a:p>
        </p:txBody>
      </p:sp>
      <p:sp>
        <p:nvSpPr>
          <p:cNvPr id="9" name="Rectangle 8"/>
          <p:cNvSpPr/>
          <p:nvPr/>
        </p:nvSpPr>
        <p:spPr>
          <a:xfrm>
            <a:off x="2743200" y="35814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70" name="TextBox 9"/>
          <p:cNvSpPr txBox="1">
            <a:spLocks noChangeArrowheads="1"/>
          </p:cNvSpPr>
          <p:nvPr/>
        </p:nvSpPr>
        <p:spPr bwMode="auto">
          <a:xfrm>
            <a:off x="2895600" y="3581400"/>
            <a:ext cx="1295400" cy="646113"/>
          </a:xfrm>
          <a:prstGeom prst="rect">
            <a:avLst/>
          </a:prstGeom>
          <a:noFill/>
          <a:ln w="9525">
            <a:noFill/>
            <a:miter lim="800000"/>
            <a:headEnd/>
            <a:tailEnd/>
          </a:ln>
        </p:spPr>
        <p:txBody>
          <a:bodyPr>
            <a:spAutoFit/>
          </a:bodyPr>
          <a:lstStyle/>
          <a:p>
            <a:r>
              <a:rPr lang="en-US">
                <a:latin typeface="Calibri" pitchFamily="34" charset="0"/>
              </a:rPr>
              <a:t>Generated Class</a:t>
            </a:r>
          </a:p>
        </p:txBody>
      </p:sp>
      <p:sp>
        <p:nvSpPr>
          <p:cNvPr id="11" name="Rectangle 10"/>
          <p:cNvSpPr/>
          <p:nvPr/>
        </p:nvSpPr>
        <p:spPr>
          <a:xfrm>
            <a:off x="4724400" y="35814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72" name="TextBox 11"/>
          <p:cNvSpPr txBox="1">
            <a:spLocks noChangeArrowheads="1"/>
          </p:cNvSpPr>
          <p:nvPr/>
        </p:nvSpPr>
        <p:spPr bwMode="auto">
          <a:xfrm>
            <a:off x="4724400" y="3581400"/>
            <a:ext cx="1295400" cy="646113"/>
          </a:xfrm>
          <a:prstGeom prst="rect">
            <a:avLst/>
          </a:prstGeom>
          <a:noFill/>
          <a:ln w="9525">
            <a:noFill/>
            <a:miter lim="800000"/>
            <a:headEnd/>
            <a:tailEnd/>
          </a:ln>
        </p:spPr>
        <p:txBody>
          <a:bodyPr>
            <a:spAutoFit/>
          </a:bodyPr>
          <a:lstStyle/>
          <a:p>
            <a:pPr algn="ctr"/>
            <a:r>
              <a:rPr lang="en-US">
                <a:latin typeface="Calibri" pitchFamily="34" charset="0"/>
              </a:rPr>
              <a:t>Java Compiler</a:t>
            </a:r>
          </a:p>
        </p:txBody>
      </p:sp>
      <p:cxnSp>
        <p:nvCxnSpPr>
          <p:cNvPr id="27" name="Elbow Connector 26"/>
          <p:cNvCxnSpPr>
            <a:stCxn id="3" idx="3"/>
            <a:endCxn id="9" idx="1"/>
          </p:cNvCxnSpPr>
          <p:nvPr/>
        </p:nvCxnSpPr>
        <p:spPr>
          <a:xfrm>
            <a:off x="2362200" y="3276600"/>
            <a:ext cx="381000" cy="609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5" idx="3"/>
            <a:endCxn id="9" idx="1"/>
          </p:cNvCxnSpPr>
          <p:nvPr/>
        </p:nvCxnSpPr>
        <p:spPr>
          <a:xfrm flipV="1">
            <a:off x="2362200" y="3886200"/>
            <a:ext cx="3810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743200" y="45720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76" name="TextBox 49"/>
          <p:cNvSpPr txBox="1">
            <a:spLocks noChangeArrowheads="1"/>
          </p:cNvSpPr>
          <p:nvPr/>
        </p:nvSpPr>
        <p:spPr bwMode="auto">
          <a:xfrm>
            <a:off x="2895600" y="4572000"/>
            <a:ext cx="1295400" cy="646113"/>
          </a:xfrm>
          <a:prstGeom prst="rect">
            <a:avLst/>
          </a:prstGeom>
          <a:noFill/>
          <a:ln w="9525">
            <a:noFill/>
            <a:miter lim="800000"/>
            <a:headEnd/>
            <a:tailEnd/>
          </a:ln>
        </p:spPr>
        <p:txBody>
          <a:bodyPr>
            <a:spAutoFit/>
          </a:bodyPr>
          <a:lstStyle/>
          <a:p>
            <a:r>
              <a:rPr lang="en-US">
                <a:latin typeface="Calibri" pitchFamily="34" charset="0"/>
              </a:rPr>
              <a:t>Android Libraries</a:t>
            </a:r>
          </a:p>
        </p:txBody>
      </p:sp>
      <p:cxnSp>
        <p:nvCxnSpPr>
          <p:cNvPr id="60" name="Straight Connector 59"/>
          <p:cNvCxnSpPr>
            <a:stCxn id="9" idx="3"/>
            <a:endCxn id="15372" idx="1"/>
          </p:cNvCxnSpPr>
          <p:nvPr/>
        </p:nvCxnSpPr>
        <p:spPr>
          <a:xfrm>
            <a:off x="4343400" y="3886200"/>
            <a:ext cx="3810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7" idx="3"/>
            <a:endCxn id="15372" idx="1"/>
          </p:cNvCxnSpPr>
          <p:nvPr/>
        </p:nvCxnSpPr>
        <p:spPr>
          <a:xfrm>
            <a:off x="4343400" y="2895600"/>
            <a:ext cx="381000" cy="10096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49" idx="3"/>
            <a:endCxn id="15372" idx="1"/>
          </p:cNvCxnSpPr>
          <p:nvPr/>
        </p:nvCxnSpPr>
        <p:spPr>
          <a:xfrm flipV="1">
            <a:off x="4343400" y="3905250"/>
            <a:ext cx="381000" cy="9715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324600" y="35814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1" name="TextBox 70"/>
          <p:cNvSpPr txBox="1">
            <a:spLocks noChangeArrowheads="1"/>
          </p:cNvSpPr>
          <p:nvPr/>
        </p:nvSpPr>
        <p:spPr bwMode="auto">
          <a:xfrm>
            <a:off x="6324600" y="3581400"/>
            <a:ext cx="1295400" cy="646113"/>
          </a:xfrm>
          <a:prstGeom prst="rect">
            <a:avLst/>
          </a:prstGeom>
          <a:noFill/>
          <a:ln w="9525">
            <a:noFill/>
            <a:miter lim="800000"/>
            <a:headEnd/>
            <a:tailEnd/>
          </a:ln>
        </p:spPr>
        <p:txBody>
          <a:bodyPr>
            <a:spAutoFit/>
          </a:bodyPr>
          <a:lstStyle/>
          <a:p>
            <a:pPr algn="ctr"/>
            <a:r>
              <a:rPr lang="en-US">
                <a:latin typeface="Calibri" pitchFamily="34" charset="0"/>
              </a:rPr>
              <a:t>.dex</a:t>
            </a:r>
          </a:p>
          <a:p>
            <a:pPr algn="ctr"/>
            <a:r>
              <a:rPr lang="en-US">
                <a:latin typeface="Calibri" pitchFamily="34" charset="0"/>
              </a:rPr>
              <a:t>File</a:t>
            </a:r>
          </a:p>
        </p:txBody>
      </p:sp>
      <p:cxnSp>
        <p:nvCxnSpPr>
          <p:cNvPr id="73" name="Straight Connector 72"/>
          <p:cNvCxnSpPr>
            <a:stCxn id="15372" idx="3"/>
            <a:endCxn id="15381" idx="1"/>
          </p:cNvCxnSpPr>
          <p:nvPr/>
        </p:nvCxnSpPr>
        <p:spPr>
          <a:xfrm>
            <a:off x="6019800" y="390525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7696200" y="35814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4" name="TextBox 74"/>
          <p:cNvSpPr txBox="1">
            <a:spLocks noChangeArrowheads="1"/>
          </p:cNvSpPr>
          <p:nvPr/>
        </p:nvSpPr>
        <p:spPr bwMode="auto">
          <a:xfrm>
            <a:off x="7696200" y="3581400"/>
            <a:ext cx="1295400" cy="646113"/>
          </a:xfrm>
          <a:prstGeom prst="rect">
            <a:avLst/>
          </a:prstGeom>
          <a:noFill/>
          <a:ln w="9525">
            <a:noFill/>
            <a:miter lim="800000"/>
            <a:headEnd/>
            <a:tailEnd/>
          </a:ln>
        </p:spPr>
        <p:txBody>
          <a:bodyPr>
            <a:spAutoFit/>
          </a:bodyPr>
          <a:lstStyle/>
          <a:p>
            <a:pPr algn="ctr"/>
            <a:r>
              <a:rPr lang="en-US">
                <a:latin typeface="Calibri" pitchFamily="34" charset="0"/>
              </a:rPr>
              <a:t>Dalvik</a:t>
            </a:r>
          </a:p>
          <a:p>
            <a:pPr algn="ctr"/>
            <a:r>
              <a:rPr lang="en-US">
                <a:latin typeface="Calibri" pitchFamily="34" charset="0"/>
              </a:rPr>
              <a:t>VM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DVM</a:t>
            </a:r>
            <a:endParaRPr lang="en-US" dirty="0"/>
          </a:p>
        </p:txBody>
      </p:sp>
      <p:pic>
        <p:nvPicPr>
          <p:cNvPr id="49154" name="Picture 2" descr="http://t0.gstatic.com/images?q=tbn:ANd9GcTMlDI7Wbrhwwesqn8IxIVVi-41-bgOlNeVAJPV6pm47M0NizbtYA"/>
          <p:cNvPicPr>
            <a:picLocks noChangeAspect="1" noChangeArrowheads="1"/>
          </p:cNvPicPr>
          <p:nvPr/>
        </p:nvPicPr>
        <p:blipFill>
          <a:blip r:embed="rId2" cstate="print"/>
          <a:srcRect/>
          <a:stretch>
            <a:fillRect/>
          </a:stretch>
        </p:blipFill>
        <p:spPr bwMode="auto">
          <a:xfrm>
            <a:off x="685800" y="2057400"/>
            <a:ext cx="2066925" cy="2209801"/>
          </a:xfrm>
          <a:prstGeom prst="rect">
            <a:avLst/>
          </a:prstGeom>
          <a:noFill/>
        </p:spPr>
      </p:pic>
      <p:sp>
        <p:nvSpPr>
          <p:cNvPr id="4" name="Rectangle 3"/>
          <p:cNvSpPr/>
          <p:nvPr/>
        </p:nvSpPr>
        <p:spPr>
          <a:xfrm>
            <a:off x="3886200" y="1371600"/>
            <a:ext cx="4572000" cy="4801314"/>
          </a:xfrm>
          <a:prstGeom prst="rect">
            <a:avLst/>
          </a:prstGeom>
        </p:spPr>
        <p:txBody>
          <a:bodyPr>
            <a:spAutoFit/>
          </a:bodyPr>
          <a:lstStyle/>
          <a:p>
            <a:r>
              <a:rPr lang="en-US" dirty="0" err="1" smtClean="0"/>
              <a:t>Dalvik</a:t>
            </a:r>
            <a:r>
              <a:rPr lang="en-US" dirty="0" smtClean="0"/>
              <a:t> is the process virtual machine (VM) in Google's Android operating system. It is the software that runs the apps on Android devices. </a:t>
            </a:r>
            <a:r>
              <a:rPr lang="en-US" dirty="0" err="1" smtClean="0"/>
              <a:t>Dalvik</a:t>
            </a:r>
            <a:r>
              <a:rPr lang="en-US" dirty="0" smtClean="0"/>
              <a:t> is thus an integral part of Android, which is typically used on mobile devices such as mobile phones and tablet computers as well as more recently on embedded devices such as smart TVs and media streamers. Programs are commonly written in Java and compiled to </a:t>
            </a:r>
            <a:r>
              <a:rPr lang="en-US" dirty="0" err="1" smtClean="0"/>
              <a:t>bytecode</a:t>
            </a:r>
            <a:r>
              <a:rPr lang="en-US" dirty="0" smtClean="0"/>
              <a:t>. They are then converted from Java Virtual Machine-compatible .class files to </a:t>
            </a:r>
            <a:r>
              <a:rPr lang="en-US" dirty="0" err="1" smtClean="0"/>
              <a:t>Dalvik</a:t>
            </a:r>
            <a:r>
              <a:rPr lang="en-US" dirty="0" smtClean="0"/>
              <a:t>-compatible .</a:t>
            </a:r>
            <a:r>
              <a:rPr lang="en-US" dirty="0" err="1" smtClean="0"/>
              <a:t>dex</a:t>
            </a:r>
            <a:r>
              <a:rPr lang="en-US" dirty="0" smtClean="0"/>
              <a:t> (</a:t>
            </a:r>
            <a:r>
              <a:rPr lang="en-US" dirty="0" err="1" smtClean="0"/>
              <a:t>Dalvik</a:t>
            </a:r>
            <a:r>
              <a:rPr lang="en-US" dirty="0" smtClean="0"/>
              <a:t> Executable) files before installation on a device. The compact </a:t>
            </a:r>
            <a:r>
              <a:rPr lang="en-US" dirty="0" err="1" smtClean="0"/>
              <a:t>Dalvik</a:t>
            </a:r>
            <a:r>
              <a:rPr lang="en-US" dirty="0" smtClean="0"/>
              <a:t> Executable format is designed to be suitable for systems that are constrained in terms of memory and processor speed</a:t>
            </a:r>
            <a:r>
              <a:rPr lang="en-US" b="1" dirty="0" smtClean="0"/>
              <a:t>.</a:t>
            </a:r>
            <a:endParaRPr lang="en-US" b="1" dirty="0" err="1" smtClean="0"/>
          </a:p>
        </p:txBody>
      </p:sp>
      <p:sp>
        <p:nvSpPr>
          <p:cNvPr id="5" name="Rectangle 4"/>
          <p:cNvSpPr/>
          <p:nvPr/>
        </p:nvSpPr>
        <p:spPr>
          <a:xfrm>
            <a:off x="4800600" y="6172200"/>
            <a:ext cx="3804183" cy="369332"/>
          </a:xfrm>
          <a:prstGeom prst="rect">
            <a:avLst/>
          </a:prstGeom>
        </p:spPr>
        <p:txBody>
          <a:bodyPr wrap="none">
            <a:spAutoFit/>
          </a:bodyPr>
          <a:lstStyle/>
          <a:p>
            <a:r>
              <a:rPr lang="en-US" dirty="0" smtClean="0"/>
              <a:t>From Wikipedia, the free encyclopedia</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The </a:t>
            </a:r>
            <a:r>
              <a:rPr lang="en-US" dirty="0" err="1"/>
              <a:t>Dex</a:t>
            </a:r>
            <a:r>
              <a:rPr lang="en-US" dirty="0"/>
              <a:t> File Format</a:t>
            </a:r>
          </a:p>
        </p:txBody>
      </p:sp>
      <p:sp>
        <p:nvSpPr>
          <p:cNvPr id="3" name="Rectangle 2"/>
          <p:cNvSpPr/>
          <p:nvPr/>
        </p:nvSpPr>
        <p:spPr>
          <a:xfrm>
            <a:off x="533400" y="990600"/>
            <a:ext cx="8001000" cy="4708981"/>
          </a:xfrm>
          <a:prstGeom prst="rect">
            <a:avLst/>
          </a:prstGeom>
        </p:spPr>
        <p:txBody>
          <a:bodyPr wrap="square">
            <a:spAutoFit/>
          </a:bodyPr>
          <a:lstStyle/>
          <a:p>
            <a:r>
              <a:rPr lang="en-US" sz="2000" dirty="0"/>
              <a:t>In standard Java environments, Java source code is compiled into Java </a:t>
            </a:r>
            <a:r>
              <a:rPr lang="en-US" sz="2000" dirty="0" err="1"/>
              <a:t>bytecode</a:t>
            </a:r>
            <a:r>
              <a:rPr lang="en-US" sz="2000" dirty="0"/>
              <a:t>, which is </a:t>
            </a:r>
            <a:r>
              <a:rPr lang="en-US" sz="2000" dirty="0" smtClean="0"/>
              <a:t>stored within </a:t>
            </a:r>
            <a:r>
              <a:rPr lang="en-US" sz="2000" dirty="0"/>
              <a:t>.class files. The .class files are read by the JVM at runtime. Each class in your Java code </a:t>
            </a:r>
            <a:r>
              <a:rPr lang="en-US" sz="2000" dirty="0" smtClean="0"/>
              <a:t>will result </a:t>
            </a:r>
            <a:r>
              <a:rPr lang="en-US" sz="2000" dirty="0"/>
              <a:t>in one .class file. This means that if you have, say, one .java source file that contains one </a:t>
            </a:r>
            <a:r>
              <a:rPr lang="en-US" sz="2000" dirty="0" smtClean="0"/>
              <a:t>public class</a:t>
            </a:r>
            <a:r>
              <a:rPr lang="en-US" sz="2000" dirty="0"/>
              <a:t>, one static inner class, and three anonymous classes, the compilation process (</a:t>
            </a:r>
            <a:r>
              <a:rPr lang="en-US" sz="2000" dirty="0" err="1"/>
              <a:t>javac</a:t>
            </a:r>
            <a:r>
              <a:rPr lang="en-US" sz="2000" dirty="0"/>
              <a:t>) will </a:t>
            </a:r>
            <a:r>
              <a:rPr lang="en-US" sz="2000" dirty="0" smtClean="0"/>
              <a:t>output 5 </a:t>
            </a:r>
            <a:r>
              <a:rPr lang="en-US" sz="2000" dirty="0"/>
              <a:t>.class files.</a:t>
            </a:r>
          </a:p>
          <a:p>
            <a:r>
              <a:rPr lang="en-US" sz="2000" dirty="0" smtClean="0"/>
              <a:t>--</a:t>
            </a:r>
            <a:r>
              <a:rPr lang="en-US" sz="2000" dirty="0" smtClean="0">
                <a:solidFill>
                  <a:srgbClr val="FF0000"/>
                </a:solidFill>
              </a:rPr>
              <a:t>On </a:t>
            </a:r>
            <a:r>
              <a:rPr lang="en-US" sz="2000" dirty="0">
                <a:solidFill>
                  <a:srgbClr val="FF0000"/>
                </a:solidFill>
              </a:rPr>
              <a:t>the Android platform, Java source code is still compiled into .class files. But after .class </a:t>
            </a:r>
            <a:r>
              <a:rPr lang="en-US" sz="2000" dirty="0" smtClean="0">
                <a:solidFill>
                  <a:srgbClr val="FF0000"/>
                </a:solidFill>
              </a:rPr>
              <a:t>files are </a:t>
            </a:r>
            <a:r>
              <a:rPr lang="en-US" sz="2000" dirty="0">
                <a:solidFill>
                  <a:srgbClr val="FF0000"/>
                </a:solidFill>
              </a:rPr>
              <a:t>generated, the “</a:t>
            </a:r>
            <a:r>
              <a:rPr lang="en-US" sz="2000" dirty="0" err="1">
                <a:solidFill>
                  <a:srgbClr val="FF0000"/>
                </a:solidFill>
              </a:rPr>
              <a:t>dx</a:t>
            </a:r>
            <a:r>
              <a:rPr lang="en-US" sz="2000" dirty="0">
                <a:solidFill>
                  <a:srgbClr val="FF0000"/>
                </a:solidFill>
              </a:rPr>
              <a:t>” tool is used to </a:t>
            </a:r>
            <a:r>
              <a:rPr lang="en-US" sz="2000" dirty="0"/>
              <a:t>convert the .class files into a .</a:t>
            </a:r>
            <a:r>
              <a:rPr lang="en-US" sz="2000" dirty="0" err="1"/>
              <a:t>dex</a:t>
            </a:r>
            <a:r>
              <a:rPr lang="en-US" sz="2000" dirty="0"/>
              <a:t>, or </a:t>
            </a:r>
            <a:r>
              <a:rPr lang="en-US" sz="2000" dirty="0" err="1"/>
              <a:t>Dalvik</a:t>
            </a:r>
            <a:r>
              <a:rPr lang="en-US" sz="2000" dirty="0"/>
              <a:t> Executable, </a:t>
            </a:r>
            <a:r>
              <a:rPr lang="en-US" sz="2000" dirty="0" smtClean="0"/>
              <a:t>file. Whereas </a:t>
            </a:r>
            <a:r>
              <a:rPr lang="en-US" sz="2000" dirty="0"/>
              <a:t>a .class file contains only one class, a .</a:t>
            </a:r>
            <a:r>
              <a:rPr lang="en-US" sz="2000" dirty="0" err="1"/>
              <a:t>dex</a:t>
            </a:r>
            <a:r>
              <a:rPr lang="en-US" sz="2000" dirty="0"/>
              <a:t> file contains multiple classes. It is the .</a:t>
            </a:r>
            <a:r>
              <a:rPr lang="en-US" sz="2000" dirty="0" err="1"/>
              <a:t>dex</a:t>
            </a:r>
            <a:r>
              <a:rPr lang="en-US" sz="2000" dirty="0"/>
              <a:t> </a:t>
            </a:r>
            <a:r>
              <a:rPr lang="en-US" sz="2000" dirty="0" smtClean="0"/>
              <a:t>file that </a:t>
            </a:r>
            <a:r>
              <a:rPr lang="en-US" sz="2000" dirty="0"/>
              <a:t>is executed on the </a:t>
            </a:r>
            <a:r>
              <a:rPr lang="en-US" sz="2000" dirty="0" err="1"/>
              <a:t>Dalvik</a:t>
            </a:r>
            <a:r>
              <a:rPr lang="en-US" sz="2000" dirty="0"/>
              <a:t> VM.</a:t>
            </a:r>
          </a:p>
          <a:p>
            <a:r>
              <a:rPr lang="en-US" sz="2000" dirty="0"/>
              <a:t>The .</a:t>
            </a:r>
            <a:r>
              <a:rPr lang="en-US" sz="2000" dirty="0" err="1"/>
              <a:t>dex</a:t>
            </a:r>
            <a:r>
              <a:rPr lang="en-US" sz="2000" dirty="0"/>
              <a:t> file has been optimized for memory usage and the design is primarily driven </a:t>
            </a:r>
            <a:r>
              <a:rPr lang="en-US" sz="2000" dirty="0" smtClean="0"/>
              <a:t>by sharing </a:t>
            </a:r>
            <a:r>
              <a:rPr lang="en-US" sz="2000" dirty="0"/>
              <a:t>of data. The following diagram contrasts the .class file format used by the JVM with the .</a:t>
            </a:r>
            <a:r>
              <a:rPr lang="en-US" sz="2000" dirty="0" err="1" smtClean="0"/>
              <a:t>dex</a:t>
            </a:r>
            <a:r>
              <a:rPr lang="en-US" sz="2000" dirty="0" smtClean="0"/>
              <a:t> file </a:t>
            </a:r>
            <a:r>
              <a:rPr lang="en-US" sz="2000" dirty="0"/>
              <a:t>format used by the </a:t>
            </a:r>
            <a:r>
              <a:rPr lang="en-US" sz="2000" dirty="0" err="1"/>
              <a:t>Dalvik</a:t>
            </a:r>
            <a:r>
              <a:rPr lang="en-US" sz="2000" dirty="0"/>
              <a:t> VM.4 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Software programs are written or developed in a language which can be understood by humans. This is called a programming language and it is the source code of the program. This source code is then normally translate or </a:t>
            </a:r>
            <a:r>
              <a:rPr lang="en-US" dirty="0" smtClean="0">
                <a:hlinkClick r:id="rId2" tooltip="Compiler"/>
              </a:rPr>
              <a:t>compiled</a:t>
            </a:r>
            <a:r>
              <a:rPr lang="en-US" dirty="0" smtClean="0"/>
              <a:t> into binary code which can be understood and run by a computer. Normally when buying a license to a software product, for instance a game or MS Windows, you are normally only paying for the right to run the program. You are commonly not given the right to study, redistribute and improve the program and you are not given the source code.</a:t>
            </a:r>
          </a:p>
          <a:p>
            <a:r>
              <a:rPr lang="en-US" dirty="0" smtClean="0"/>
              <a:t>The </a:t>
            </a:r>
            <a:r>
              <a:rPr lang="en-US" b="1" u="sng" dirty="0" smtClean="0">
                <a:solidFill>
                  <a:srgbClr val="FF0000"/>
                </a:solidFill>
              </a:rPr>
              <a:t>advantage of OSS </a:t>
            </a:r>
            <a:r>
              <a:rPr lang="en-US" dirty="0" smtClean="0"/>
              <a:t>is that you are given the right to study, improve and redistribute the software which means that you can further extend any piece of OSS if you have the skills to do so. This gives a lot of flexibility and this flexibility is great! Both for people who like to work with programming but also for normal software users because they can chose where they get their support. Furthermore, OSS come </a:t>
            </a:r>
            <a:r>
              <a:rPr lang="en-US" dirty="0" smtClean="0">
                <a:solidFill>
                  <a:srgbClr val="FF0000"/>
                </a:solidFill>
              </a:rPr>
              <a:t>without</a:t>
            </a:r>
            <a:r>
              <a:rPr lang="en-US" dirty="0" smtClean="0"/>
              <a:t> licensing fees. This does not necessarily mean that using OSS is for free and it does not mean that companies cannot make money on OSS. However, you as a user do at least not have to pay any license fees.</a:t>
            </a:r>
          </a:p>
          <a:p>
            <a:r>
              <a:rPr lang="en-US" dirty="0" smtClean="0">
                <a:hlinkClick r:id="rId3"/>
              </a:rPr>
              <a:t>http://www.oyvindhauge.com/blog/2008/06/30/</a:t>
            </a:r>
            <a:r>
              <a:rPr lang="en-US" dirty="0" smtClean="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p:txBody>
          <a:bodyPr/>
          <a:lstStyle/>
          <a:p>
            <a:r>
              <a:rPr lang="en-US" dirty="0" smtClean="0"/>
              <a:t>I suggest, you keep one copy of Eclipse a side.</a:t>
            </a:r>
          </a:p>
          <a:p>
            <a:r>
              <a:rPr lang="en-US" dirty="0" smtClean="0"/>
              <a:t>Well, you can always download, but to save time.</a:t>
            </a:r>
          </a:p>
          <a:p>
            <a:r>
              <a:rPr lang="en-US" dirty="0" smtClean="0"/>
              <a:t>Incase if you screw up the settings, etc then you can always revert back to original clean copy.</a:t>
            </a:r>
          </a:p>
          <a:p>
            <a:r>
              <a:rPr lang="en-US" dirty="0" smtClean="0"/>
              <a:t>Good news, no need to uninstall or install it though.</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endParaRPr lang="en-US" smtClean="0"/>
          </a:p>
        </p:txBody>
      </p:sp>
      <p:pic>
        <p:nvPicPr>
          <p:cNvPr id="21507" name="Picture 5"/>
          <p:cNvPicPr>
            <a:picLocks noGrp="1" noChangeAspect="1" noChangeArrowheads="1"/>
          </p:cNvPicPr>
          <p:nvPr>
            <p:ph idx="1"/>
          </p:nvPr>
        </p:nvPicPr>
        <p:blipFill>
          <a:blip r:embed="rId2" cstate="print"/>
          <a:srcRect/>
          <a:stretch>
            <a:fillRect/>
          </a:stretch>
        </p:blipFill>
        <p:spPr>
          <a:xfrm>
            <a:off x="0" y="139700"/>
            <a:ext cx="9144000" cy="656590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p:txBody>
          <a:bodyPr/>
          <a:lstStyle/>
          <a:p>
            <a:pPr eaLnBrk="1" hangingPunct="1"/>
            <a:r>
              <a:rPr lang="en-US" smtClean="0"/>
              <a:t>Linux Kernel</a:t>
            </a:r>
          </a:p>
        </p:txBody>
      </p:sp>
      <p:graphicFrame>
        <p:nvGraphicFramePr>
          <p:cNvPr id="22530" name="Object 2"/>
          <p:cNvGraphicFramePr>
            <a:graphicFrameLocks noChangeAspect="1"/>
          </p:cNvGraphicFramePr>
          <p:nvPr>
            <p:ph idx="1"/>
          </p:nvPr>
        </p:nvGraphicFramePr>
        <p:xfrm>
          <a:off x="533400" y="4953000"/>
          <a:ext cx="8229600" cy="1143000"/>
        </p:xfrm>
        <a:graphic>
          <a:graphicData uri="http://schemas.openxmlformats.org/presentationml/2006/ole">
            <p:oleObj spid="_x0000_s1026" name="Bitmap Image" r:id="rId3" imgW="9666667" imgH="1343212" progId="PBrush">
              <p:embed/>
            </p:oleObj>
          </a:graphicData>
        </a:graphic>
      </p:graphicFrame>
      <p:sp>
        <p:nvSpPr>
          <p:cNvPr id="22532" name="Rectangle 7"/>
          <p:cNvSpPr>
            <a:spLocks noChangeArrowheads="1"/>
          </p:cNvSpPr>
          <p:nvPr/>
        </p:nvSpPr>
        <p:spPr bwMode="auto">
          <a:xfrm>
            <a:off x="457200" y="1600200"/>
            <a:ext cx="8229600" cy="2971800"/>
          </a:xfrm>
          <a:prstGeom prst="rect">
            <a:avLst/>
          </a:prstGeom>
          <a:noFill/>
          <a:ln w="9525">
            <a:noFill/>
            <a:miter lim="800000"/>
            <a:headEnd/>
            <a:tailEnd/>
          </a:ln>
        </p:spPr>
        <p:txBody>
          <a:bodyPr/>
          <a:lstStyle/>
          <a:p>
            <a:pPr marL="342900" indent="-342900">
              <a:spcBef>
                <a:spcPct val="20000"/>
              </a:spcBef>
              <a:buFontTx/>
              <a:buChar char="•"/>
            </a:pPr>
            <a:r>
              <a:rPr lang="en-US" sz="3200"/>
              <a:t>Works as a HAL</a:t>
            </a:r>
          </a:p>
          <a:p>
            <a:pPr marL="342900" indent="-342900">
              <a:spcBef>
                <a:spcPct val="20000"/>
              </a:spcBef>
              <a:buFontTx/>
              <a:buChar char="•"/>
            </a:pPr>
            <a:r>
              <a:rPr lang="en-US" sz="3200"/>
              <a:t>Device drivers</a:t>
            </a:r>
          </a:p>
          <a:p>
            <a:pPr marL="342900" indent="-342900">
              <a:spcBef>
                <a:spcPct val="20000"/>
              </a:spcBef>
              <a:buFontTx/>
              <a:buChar char="•"/>
            </a:pPr>
            <a:r>
              <a:rPr lang="en-US" sz="3200"/>
              <a:t>Memory management</a:t>
            </a:r>
          </a:p>
          <a:p>
            <a:pPr marL="342900" indent="-342900">
              <a:spcBef>
                <a:spcPct val="20000"/>
              </a:spcBef>
              <a:buFontTx/>
              <a:buChar char="•"/>
            </a:pPr>
            <a:r>
              <a:rPr lang="en-US" sz="3200"/>
              <a:t>Process management</a:t>
            </a:r>
          </a:p>
          <a:p>
            <a:pPr marL="342900" indent="-342900">
              <a:spcBef>
                <a:spcPct val="20000"/>
              </a:spcBef>
              <a:buFontTx/>
              <a:buChar char="•"/>
            </a:pPr>
            <a:r>
              <a:rPr lang="en-US" sz="3200"/>
              <a:t>Networking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type="title"/>
          </p:nvPr>
        </p:nvSpPr>
        <p:spPr/>
        <p:txBody>
          <a:bodyPr/>
          <a:lstStyle/>
          <a:p>
            <a:pPr eaLnBrk="1" hangingPunct="1"/>
            <a:r>
              <a:rPr lang="en-US" smtClean="0"/>
              <a:t>Libraries</a:t>
            </a:r>
          </a:p>
        </p:txBody>
      </p:sp>
      <p:graphicFrame>
        <p:nvGraphicFramePr>
          <p:cNvPr id="23554" name="Object 2"/>
          <p:cNvGraphicFramePr>
            <a:graphicFrameLocks noChangeAspect="1"/>
          </p:cNvGraphicFramePr>
          <p:nvPr>
            <p:ph idx="1"/>
          </p:nvPr>
        </p:nvGraphicFramePr>
        <p:xfrm>
          <a:off x="122238" y="4886325"/>
          <a:ext cx="5897562" cy="1819275"/>
        </p:xfrm>
        <a:graphic>
          <a:graphicData uri="http://schemas.openxmlformats.org/presentationml/2006/ole">
            <p:oleObj spid="_x0000_s2050" name="Bitmap Image" r:id="rId3" imgW="5896798" imgH="1819529" progId="PBrush">
              <p:embed/>
            </p:oleObj>
          </a:graphicData>
        </a:graphic>
      </p:graphicFrame>
      <p:sp>
        <p:nvSpPr>
          <p:cNvPr id="23556" name="Rectangle 7"/>
          <p:cNvSpPr>
            <a:spLocks noChangeArrowheads="1"/>
          </p:cNvSpPr>
          <p:nvPr/>
        </p:nvSpPr>
        <p:spPr bwMode="auto">
          <a:xfrm>
            <a:off x="457200" y="1600200"/>
            <a:ext cx="8229600" cy="2971800"/>
          </a:xfrm>
          <a:prstGeom prst="rect">
            <a:avLst/>
          </a:prstGeom>
          <a:noFill/>
          <a:ln w="9525">
            <a:noFill/>
            <a:miter lim="800000"/>
            <a:headEnd/>
            <a:tailEnd/>
          </a:ln>
        </p:spPr>
        <p:txBody>
          <a:bodyPr/>
          <a:lstStyle/>
          <a:p>
            <a:pPr marL="342900" indent="-342900">
              <a:spcBef>
                <a:spcPct val="20000"/>
              </a:spcBef>
              <a:buFontTx/>
              <a:buChar char="•"/>
            </a:pPr>
            <a:r>
              <a:rPr lang="en-US" sz="3200"/>
              <a:t>C/C++ libraries</a:t>
            </a:r>
          </a:p>
          <a:p>
            <a:pPr marL="342900" indent="-342900">
              <a:spcBef>
                <a:spcPct val="20000"/>
              </a:spcBef>
              <a:buFontTx/>
              <a:buChar char="•"/>
            </a:pPr>
            <a:r>
              <a:rPr lang="en-US" sz="3200"/>
              <a:t>Interface through Java</a:t>
            </a:r>
          </a:p>
          <a:p>
            <a:pPr marL="342900" indent="-342900">
              <a:spcBef>
                <a:spcPct val="20000"/>
              </a:spcBef>
              <a:buFontTx/>
              <a:buChar char="•"/>
            </a:pPr>
            <a:r>
              <a:rPr lang="en-US" sz="3200"/>
              <a:t>Surface manager – Handling UI Windows</a:t>
            </a:r>
          </a:p>
          <a:p>
            <a:pPr marL="342900" indent="-342900">
              <a:spcBef>
                <a:spcPct val="20000"/>
              </a:spcBef>
              <a:buFontTx/>
              <a:buChar char="•"/>
            </a:pPr>
            <a:r>
              <a:rPr lang="en-US" sz="3200"/>
              <a:t>2D and 3D graphics</a:t>
            </a:r>
          </a:p>
          <a:p>
            <a:pPr marL="342900" indent="-342900">
              <a:spcBef>
                <a:spcPct val="20000"/>
              </a:spcBef>
              <a:buFontTx/>
              <a:buChar char="•"/>
            </a:pPr>
            <a:r>
              <a:rPr lang="en-US" sz="3200"/>
              <a:t>Media codecs, SQLite, Browser engine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Grp="1" noChangeArrowheads="1"/>
          </p:cNvSpPr>
          <p:nvPr>
            <p:ph type="title"/>
          </p:nvPr>
        </p:nvSpPr>
        <p:spPr/>
        <p:txBody>
          <a:bodyPr/>
          <a:lstStyle/>
          <a:p>
            <a:pPr eaLnBrk="1" hangingPunct="1"/>
            <a:r>
              <a:rPr lang="en-US" smtClean="0"/>
              <a:t>Android Runtime</a:t>
            </a:r>
          </a:p>
        </p:txBody>
      </p:sp>
      <p:graphicFrame>
        <p:nvGraphicFramePr>
          <p:cNvPr id="24578" name="Object 2"/>
          <p:cNvGraphicFramePr>
            <a:graphicFrameLocks noChangeAspect="1"/>
          </p:cNvGraphicFramePr>
          <p:nvPr>
            <p:ph idx="1"/>
          </p:nvPr>
        </p:nvGraphicFramePr>
        <p:xfrm>
          <a:off x="5029200" y="3810000"/>
          <a:ext cx="3686175" cy="1390650"/>
        </p:xfrm>
        <a:graphic>
          <a:graphicData uri="http://schemas.openxmlformats.org/presentationml/2006/ole">
            <p:oleObj spid="_x0000_s3074" name="Bitmap Image" r:id="rId3" imgW="3685714" imgH="1390844" progId="PBrush">
              <p:embed/>
            </p:oleObj>
          </a:graphicData>
        </a:graphic>
      </p:graphicFrame>
      <p:sp>
        <p:nvSpPr>
          <p:cNvPr id="24580" name="Rectangle 7"/>
          <p:cNvSpPr>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spcBef>
                <a:spcPct val="20000"/>
              </a:spcBef>
              <a:buFontTx/>
              <a:buChar char="•"/>
            </a:pPr>
            <a:r>
              <a:rPr lang="en-US" sz="3200"/>
              <a:t>Dalvik VM</a:t>
            </a:r>
          </a:p>
          <a:p>
            <a:pPr marL="742950" lvl="1" indent="-285750">
              <a:spcBef>
                <a:spcPct val="20000"/>
              </a:spcBef>
              <a:buFontTx/>
              <a:buChar char="–"/>
            </a:pPr>
            <a:r>
              <a:rPr lang="en-US" sz="2800"/>
              <a:t>Dex files</a:t>
            </a:r>
          </a:p>
          <a:p>
            <a:pPr marL="742950" lvl="1" indent="-285750">
              <a:spcBef>
                <a:spcPct val="20000"/>
              </a:spcBef>
              <a:buFontTx/>
              <a:buChar char="–"/>
            </a:pPr>
            <a:r>
              <a:rPr lang="en-US" sz="2800"/>
              <a:t>Compact and efficient than class files</a:t>
            </a:r>
          </a:p>
          <a:p>
            <a:pPr marL="742950" lvl="1" indent="-285750">
              <a:spcBef>
                <a:spcPct val="20000"/>
              </a:spcBef>
              <a:buFontTx/>
              <a:buChar char="–"/>
            </a:pPr>
            <a:r>
              <a:rPr lang="en-US" sz="2800"/>
              <a:t>Limited memory and battery power</a:t>
            </a:r>
          </a:p>
          <a:p>
            <a:pPr marL="342900" indent="-342900">
              <a:spcBef>
                <a:spcPct val="20000"/>
              </a:spcBef>
              <a:buFontTx/>
              <a:buChar char="•"/>
            </a:pPr>
            <a:r>
              <a:rPr lang="en-US" sz="3200"/>
              <a:t>Core Libraries</a:t>
            </a:r>
          </a:p>
          <a:p>
            <a:pPr marL="742950" lvl="1" indent="-285750">
              <a:spcBef>
                <a:spcPct val="20000"/>
              </a:spcBef>
              <a:buFontTx/>
              <a:buChar char="–"/>
            </a:pPr>
            <a:r>
              <a:rPr lang="en-US" sz="2800"/>
              <a:t>Java 5 Std edition</a:t>
            </a:r>
          </a:p>
          <a:p>
            <a:pPr marL="742950" lvl="1" indent="-285750">
              <a:spcBef>
                <a:spcPct val="20000"/>
              </a:spcBef>
              <a:buFontTx/>
              <a:buChar char="–"/>
            </a:pPr>
            <a:r>
              <a:rPr lang="en-US" sz="2800"/>
              <a:t>Collections, I/O etc…</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Grp="1" noChangeArrowheads="1"/>
          </p:cNvSpPr>
          <p:nvPr>
            <p:ph type="title"/>
          </p:nvPr>
        </p:nvSpPr>
        <p:spPr>
          <a:xfrm>
            <a:off x="152400" y="304800"/>
            <a:ext cx="8229600" cy="1143000"/>
          </a:xfrm>
        </p:spPr>
        <p:txBody>
          <a:bodyPr/>
          <a:lstStyle/>
          <a:p>
            <a:pPr eaLnBrk="1" hangingPunct="1"/>
            <a:r>
              <a:rPr lang="en-US" smtClean="0"/>
              <a:t>Application Framework</a:t>
            </a:r>
          </a:p>
        </p:txBody>
      </p:sp>
      <p:graphicFrame>
        <p:nvGraphicFramePr>
          <p:cNvPr id="25602" name="Object 2"/>
          <p:cNvGraphicFramePr>
            <a:graphicFrameLocks noChangeAspect="1"/>
          </p:cNvGraphicFramePr>
          <p:nvPr>
            <p:ph idx="1"/>
          </p:nvPr>
        </p:nvGraphicFramePr>
        <p:xfrm>
          <a:off x="457200" y="2144713"/>
          <a:ext cx="8229600" cy="1131887"/>
        </p:xfrm>
        <a:graphic>
          <a:graphicData uri="http://schemas.openxmlformats.org/presentationml/2006/ole">
            <p:oleObj spid="_x0000_s4098" name="Bitmap Image" r:id="rId3" imgW="9628571" imgH="1324160" progId="PBrush">
              <p:embed/>
            </p:oleObj>
          </a:graphicData>
        </a:graphic>
      </p:graphicFrame>
      <p:sp>
        <p:nvSpPr>
          <p:cNvPr id="25604" name="Rectangle 7"/>
          <p:cNvSpPr>
            <a:spLocks noChangeArrowheads="1"/>
          </p:cNvSpPr>
          <p:nvPr/>
        </p:nvSpPr>
        <p:spPr bwMode="auto">
          <a:xfrm>
            <a:off x="381000" y="3352800"/>
            <a:ext cx="8229600" cy="2971800"/>
          </a:xfrm>
          <a:prstGeom prst="rect">
            <a:avLst/>
          </a:prstGeom>
          <a:noFill/>
          <a:ln w="9525">
            <a:noFill/>
            <a:miter lim="800000"/>
            <a:headEnd/>
            <a:tailEnd/>
          </a:ln>
        </p:spPr>
        <p:txBody>
          <a:bodyPr/>
          <a:lstStyle/>
          <a:p>
            <a:pPr marL="342900" indent="-342900">
              <a:spcBef>
                <a:spcPct val="20000"/>
              </a:spcBef>
              <a:buFontTx/>
              <a:buChar char="•"/>
            </a:pPr>
            <a:r>
              <a:rPr lang="en-US" sz="3200"/>
              <a:t>API interface</a:t>
            </a:r>
          </a:p>
          <a:p>
            <a:pPr marL="342900" indent="-342900">
              <a:spcBef>
                <a:spcPct val="20000"/>
              </a:spcBef>
              <a:buFontTx/>
              <a:buChar char="•"/>
            </a:pPr>
            <a:r>
              <a:rPr lang="en-US" sz="3200"/>
              <a:t>Activity manager – manages application life cycle.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pPr eaLnBrk="1" hangingPunct="1"/>
            <a:r>
              <a:rPr lang="en-US" smtClean="0"/>
              <a:t>Applications</a:t>
            </a:r>
          </a:p>
        </p:txBody>
      </p:sp>
      <p:graphicFrame>
        <p:nvGraphicFramePr>
          <p:cNvPr id="26626" name="Object 2"/>
          <p:cNvGraphicFramePr>
            <a:graphicFrameLocks noChangeAspect="1"/>
          </p:cNvGraphicFramePr>
          <p:nvPr>
            <p:ph idx="1"/>
          </p:nvPr>
        </p:nvGraphicFramePr>
        <p:xfrm>
          <a:off x="457200" y="1371600"/>
          <a:ext cx="8229600" cy="790575"/>
        </p:xfrm>
        <a:graphic>
          <a:graphicData uri="http://schemas.openxmlformats.org/presentationml/2006/ole">
            <p:oleObj spid="_x0000_s5122" name="Bitmap Image" r:id="rId3" imgW="9619048" imgH="923810" progId="PBrush">
              <p:embed/>
            </p:oleObj>
          </a:graphicData>
        </a:graphic>
      </p:graphicFrame>
      <p:sp>
        <p:nvSpPr>
          <p:cNvPr id="26628" name="Rectangle 8"/>
          <p:cNvSpPr>
            <a:spLocks noChangeArrowheads="1"/>
          </p:cNvSpPr>
          <p:nvPr/>
        </p:nvSpPr>
        <p:spPr bwMode="auto">
          <a:xfrm>
            <a:off x="457200" y="2514600"/>
            <a:ext cx="8229600" cy="2971800"/>
          </a:xfrm>
          <a:prstGeom prst="rect">
            <a:avLst/>
          </a:prstGeom>
          <a:noFill/>
          <a:ln w="9525">
            <a:noFill/>
            <a:miter lim="800000"/>
            <a:headEnd/>
            <a:tailEnd/>
          </a:ln>
        </p:spPr>
        <p:txBody>
          <a:bodyPr/>
          <a:lstStyle/>
          <a:p>
            <a:pPr marL="342900" indent="-342900">
              <a:spcBef>
                <a:spcPct val="20000"/>
              </a:spcBef>
              <a:buFontTx/>
              <a:buChar char="•"/>
            </a:pPr>
            <a:r>
              <a:rPr lang="en-US" sz="3200"/>
              <a:t>Built in and user apps</a:t>
            </a:r>
          </a:p>
          <a:p>
            <a:pPr marL="342900" indent="-342900">
              <a:spcBef>
                <a:spcPct val="20000"/>
              </a:spcBef>
              <a:buFontTx/>
              <a:buChar char="•"/>
            </a:pPr>
            <a:r>
              <a:rPr lang="en-US" sz="3200"/>
              <a:t>Can replace built in apps</a:t>
            </a:r>
          </a:p>
          <a:p>
            <a:pPr marL="342900" indent="-342900">
              <a:spcBef>
                <a:spcPct val="20000"/>
              </a:spcBef>
              <a:buFontTx/>
              <a:buChar char="•"/>
            </a:pPr>
            <a:endParaRPr lang="en-US" sz="32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woh</a:t>
            </a:r>
            <a:r>
              <a:rPr lang="en-US" dirty="0" smtClean="0"/>
              <a:t> </a:t>
            </a:r>
            <a:r>
              <a:rPr lang="en-US" dirty="0" err="1" smtClean="0"/>
              <a:t>od</a:t>
            </a:r>
            <a:r>
              <a:rPr lang="en-US" dirty="0" smtClean="0"/>
              <a:t> I </a:t>
            </a:r>
            <a:r>
              <a:rPr lang="en-US" dirty="0" err="1" smtClean="0"/>
              <a:t>dela</a:t>
            </a:r>
            <a:r>
              <a:rPr lang="en-US" dirty="0" smtClean="0"/>
              <a:t> </a:t>
            </a:r>
            <a:r>
              <a:rPr lang="en-US" dirty="0" err="1" smtClean="0"/>
              <a:t>ihtw</a:t>
            </a:r>
            <a:r>
              <a:rPr lang="en-US" dirty="0" smtClean="0"/>
              <a:t> </a:t>
            </a:r>
            <a:r>
              <a:rPr lang="en-US" dirty="0" err="1" smtClean="0"/>
              <a:t>gubs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will not leave you alone since it is CT </a:t>
            </a:r>
            <a:r>
              <a:rPr lang="en-US" dirty="0" smtClean="0">
                <a:sym typeface="Wingdings" pitchFamily="2" charset="2"/>
              </a:rPr>
              <a:t></a:t>
            </a:r>
          </a:p>
          <a:p>
            <a:r>
              <a:rPr lang="en-US" dirty="0" smtClean="0">
                <a:sym typeface="Wingdings" pitchFamily="2" charset="2"/>
              </a:rPr>
              <a:t>Always keep the second copy of working code somewhere else in backup before you screw it up.</a:t>
            </a:r>
          </a:p>
          <a:p>
            <a:r>
              <a:rPr lang="en-US" dirty="0" smtClean="0">
                <a:sym typeface="Wingdings" pitchFamily="2" charset="2"/>
              </a:rPr>
              <a:t>Search for error on Google and on forums. You will find solution. You will learn a lot while searching. So </a:t>
            </a:r>
            <a:r>
              <a:rPr lang="en-US" dirty="0" err="1" smtClean="0">
                <a:sym typeface="Wingdings" pitchFamily="2" charset="2"/>
              </a:rPr>
              <a:t>Yeh</a:t>
            </a:r>
            <a:r>
              <a:rPr lang="en-US" dirty="0" smtClean="0">
                <a:sym typeface="Wingdings" pitchFamily="2" charset="2"/>
              </a:rPr>
              <a:t>, you need to have ____ to learn.</a:t>
            </a:r>
          </a:p>
          <a:p>
            <a:r>
              <a:rPr lang="en-US" dirty="0" smtClean="0">
                <a:sym typeface="Wingdings" pitchFamily="2" charset="2"/>
              </a:rPr>
              <a:t>Always document all ____ fixes with yourself throughout your programming studies and career.</a:t>
            </a:r>
          </a:p>
          <a:p>
            <a:r>
              <a:rPr lang="en-US" dirty="0" smtClean="0">
                <a:sym typeface="Wingdings" pitchFamily="2" charset="2"/>
              </a:rPr>
              <a:t>I documented some ____ over 6 months of work and I am including/publishing them in my book, coming in 2013.</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a:t>
            </a:r>
            <a:endParaRPr lang="en-US" dirty="0"/>
          </a:p>
        </p:txBody>
      </p:sp>
      <p:sp>
        <p:nvSpPr>
          <p:cNvPr id="3" name="Content Placeholder 2"/>
          <p:cNvSpPr>
            <a:spLocks noGrp="1"/>
          </p:cNvSpPr>
          <p:nvPr>
            <p:ph idx="1"/>
          </p:nvPr>
        </p:nvSpPr>
        <p:spPr/>
        <p:txBody>
          <a:bodyPr/>
          <a:lstStyle/>
          <a:p>
            <a:pPr lvl="1"/>
            <a:r>
              <a:rPr lang="en-US" dirty="0" smtClean="0"/>
              <a:t>activity, </a:t>
            </a:r>
          </a:p>
          <a:p>
            <a:pPr lvl="1"/>
            <a:r>
              <a:rPr lang="en-US" dirty="0" smtClean="0"/>
              <a:t>service, </a:t>
            </a:r>
          </a:p>
          <a:p>
            <a:pPr lvl="1"/>
            <a:r>
              <a:rPr lang="en-US" dirty="0" smtClean="0"/>
              <a:t>broadcast receiver, </a:t>
            </a:r>
          </a:p>
          <a:p>
            <a:pPr lvl="1"/>
            <a:r>
              <a:rPr lang="en-US" dirty="0" smtClean="0"/>
              <a:t>content provider, </a:t>
            </a:r>
          </a:p>
          <a:p>
            <a:pPr lvl="1"/>
            <a:r>
              <a:rPr lang="en-US" dirty="0" smtClean="0"/>
              <a:t>intent, </a:t>
            </a:r>
          </a:p>
          <a:p>
            <a:pPr lvl="1"/>
            <a:r>
              <a:rPr lang="en-US" dirty="0" err="1" smtClean="0"/>
              <a:t>AndroidManifest</a:t>
            </a:r>
            <a:endParaRPr lang="en-US" dirty="0" smtClean="0"/>
          </a:p>
          <a:p>
            <a:pPr lvl="1"/>
            <a:r>
              <a:rPr lang="en-US" dirty="0" smtClean="0"/>
              <a:t>Slides 9-19 are from Professor Becker </a:t>
            </a:r>
            <a:r>
              <a:rPr lang="en-US" dirty="0" err="1" smtClean="0"/>
              <a:t>Hecker</a:t>
            </a:r>
            <a:r>
              <a:rPr lang="en-US" dirty="0" smtClean="0"/>
              <a:t>.</a:t>
            </a:r>
          </a:p>
          <a:p>
            <a:pPr lvl="1"/>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p:spPr>
        <p:txBody>
          <a:bodyPr/>
          <a:lstStyle/>
          <a:p>
            <a:fld id="{1363EB33-E829-407B-87FA-4B9457DDDA03}" type="slidenum">
              <a:rPr lang="en-US">
                <a:latin typeface="Verdana" charset="0"/>
              </a:rPr>
              <a:pPr/>
              <a:t>89</a:t>
            </a:fld>
            <a:endParaRPr lang="en-US">
              <a:latin typeface="Verdana" charset="0"/>
            </a:endParaRPr>
          </a:p>
        </p:txBody>
      </p:sp>
      <p:sp>
        <p:nvSpPr>
          <p:cNvPr id="5124" name="Rectangle 2"/>
          <p:cNvSpPr>
            <a:spLocks noGrp="1" noChangeArrowheads="1"/>
          </p:cNvSpPr>
          <p:nvPr>
            <p:ph type="title"/>
          </p:nvPr>
        </p:nvSpPr>
        <p:spPr/>
        <p:txBody>
          <a:bodyPr/>
          <a:lstStyle/>
          <a:p>
            <a:pPr eaLnBrk="1" hangingPunct="1"/>
            <a:r>
              <a:rPr lang="en-US" smtClean="0"/>
              <a:t>Applications</a:t>
            </a:r>
          </a:p>
        </p:txBody>
      </p:sp>
      <p:sp>
        <p:nvSpPr>
          <p:cNvPr id="5125" name="Rectangle 3"/>
          <p:cNvSpPr>
            <a:spLocks noGrp="1" noChangeArrowheads="1"/>
          </p:cNvSpPr>
          <p:nvPr>
            <p:ph type="body" idx="1"/>
          </p:nvPr>
        </p:nvSpPr>
        <p:spPr/>
        <p:txBody>
          <a:bodyPr>
            <a:normAutofit lnSpcReduction="10000"/>
          </a:bodyPr>
          <a:lstStyle/>
          <a:p>
            <a:pPr eaLnBrk="1" hangingPunct="1"/>
            <a:r>
              <a:rPr lang="en-US" smtClean="0"/>
              <a:t>Written in Java (it’s possible to write native code – will not cover that here)</a:t>
            </a:r>
          </a:p>
          <a:p>
            <a:pPr eaLnBrk="1" hangingPunct="1"/>
            <a:r>
              <a:rPr lang="en-US" smtClean="0"/>
              <a:t>Good separation (and corresponding security) from other applications:</a:t>
            </a:r>
          </a:p>
          <a:p>
            <a:pPr lvl="1" eaLnBrk="1" hangingPunct="1"/>
            <a:r>
              <a:rPr lang="en-US" smtClean="0"/>
              <a:t>Each application runs in its own process</a:t>
            </a:r>
          </a:p>
          <a:p>
            <a:pPr lvl="1" eaLnBrk="1" hangingPunct="1"/>
            <a:r>
              <a:rPr lang="en-US" smtClean="0"/>
              <a:t>Each process has its own separate VM</a:t>
            </a:r>
          </a:p>
          <a:p>
            <a:pPr lvl="1" eaLnBrk="1" hangingPunct="1"/>
            <a:r>
              <a:rPr lang="en-US" smtClean="0"/>
              <a:t>Each application is assigned a unique Linux user ID – by default files of that application are only visible to that application (can be explicitly exported)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money of OS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Well, if you are a developer of your product and you know inside and outside of it, that makes you a Great resource to support it, right?</a:t>
            </a:r>
          </a:p>
          <a:p>
            <a:r>
              <a:rPr lang="en-US" dirty="0" smtClean="0"/>
              <a:t>Bill Robinson, VP of the Americas for Alfresco Software (</a:t>
            </a:r>
            <a:r>
              <a:rPr lang="en-US" dirty="0" smtClean="0">
                <a:hlinkClick r:id="rId2"/>
              </a:rPr>
              <a:t>news</a:t>
            </a:r>
            <a:r>
              <a:rPr lang="en-US" dirty="0" smtClean="0"/>
              <a:t>, </a:t>
            </a:r>
            <a:r>
              <a:rPr lang="en-US" dirty="0" smtClean="0">
                <a:hlinkClick r:id="rId3"/>
              </a:rPr>
              <a:t>site</a:t>
            </a:r>
            <a:r>
              <a:rPr lang="en-US" dirty="0" smtClean="0"/>
              <a:t>) says being a commercial company behind an open source project, "gives us the ability to deliver enterprise standard service level agreements — a must for companies and organizations deploying </a:t>
            </a:r>
            <a:r>
              <a:rPr lang="en-US" dirty="0" smtClean="0">
                <a:hlinkClick r:id="rId4"/>
              </a:rPr>
              <a:t>enterprise content management</a:t>
            </a:r>
            <a:r>
              <a:rPr lang="en-US" dirty="0" smtClean="0"/>
              <a:t> solutions.“</a:t>
            </a:r>
          </a:p>
          <a:p>
            <a:r>
              <a:rPr lang="en-US" b="1" dirty="0" smtClean="0"/>
              <a:t>Commercial "Enterprise" Upgrades</a:t>
            </a:r>
          </a:p>
          <a:p>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p:spPr>
        <p:txBody>
          <a:bodyPr/>
          <a:lstStyle/>
          <a:p>
            <a:fld id="{A04ADC05-DE73-4F5E-A2C4-3432C53AF11A}" type="slidenum">
              <a:rPr lang="en-US">
                <a:latin typeface="Verdana" charset="0"/>
              </a:rPr>
              <a:pPr/>
              <a:t>90</a:t>
            </a:fld>
            <a:endParaRPr lang="en-US">
              <a:latin typeface="Verdana" charset="0"/>
            </a:endParaRPr>
          </a:p>
        </p:txBody>
      </p:sp>
      <p:sp>
        <p:nvSpPr>
          <p:cNvPr id="6148" name="Rectangle 2"/>
          <p:cNvSpPr>
            <a:spLocks noGrp="1" noChangeArrowheads="1"/>
          </p:cNvSpPr>
          <p:nvPr>
            <p:ph type="title"/>
          </p:nvPr>
        </p:nvSpPr>
        <p:spPr/>
        <p:txBody>
          <a:bodyPr/>
          <a:lstStyle/>
          <a:p>
            <a:pPr eaLnBrk="1" hangingPunct="1"/>
            <a:r>
              <a:rPr lang="en-US" smtClean="0"/>
              <a:t>Application Components</a:t>
            </a:r>
          </a:p>
        </p:txBody>
      </p:sp>
      <p:sp>
        <p:nvSpPr>
          <p:cNvPr id="6149" name="Rectangle 3"/>
          <p:cNvSpPr>
            <a:spLocks noGrp="1" noChangeArrowheads="1"/>
          </p:cNvSpPr>
          <p:nvPr>
            <p:ph type="body" idx="1"/>
          </p:nvPr>
        </p:nvSpPr>
        <p:spPr/>
        <p:txBody>
          <a:bodyPr/>
          <a:lstStyle/>
          <a:p>
            <a:pPr eaLnBrk="1" hangingPunct="1"/>
            <a:r>
              <a:rPr lang="en-US" smtClean="0">
                <a:solidFill>
                  <a:schemeClr val="accent2"/>
                </a:solidFill>
              </a:rPr>
              <a:t>Activities</a:t>
            </a:r>
            <a:r>
              <a:rPr lang="en-US" smtClean="0"/>
              <a:t> – visual user interface focused on a single thing a user can do</a:t>
            </a:r>
          </a:p>
          <a:p>
            <a:pPr eaLnBrk="1" hangingPunct="1"/>
            <a:r>
              <a:rPr lang="en-US" smtClean="0">
                <a:solidFill>
                  <a:schemeClr val="accent2"/>
                </a:solidFill>
              </a:rPr>
              <a:t>Services</a:t>
            </a:r>
            <a:r>
              <a:rPr lang="en-US" smtClean="0"/>
              <a:t> – no visual interface – they run in the background</a:t>
            </a:r>
          </a:p>
          <a:p>
            <a:pPr eaLnBrk="1" hangingPunct="1"/>
            <a:r>
              <a:rPr lang="en-US" smtClean="0">
                <a:solidFill>
                  <a:schemeClr val="accent2"/>
                </a:solidFill>
              </a:rPr>
              <a:t>Broadcast Receivers</a:t>
            </a:r>
            <a:r>
              <a:rPr lang="en-US" smtClean="0"/>
              <a:t> – receive and react to broadcast announcements</a:t>
            </a:r>
          </a:p>
          <a:p>
            <a:pPr eaLnBrk="1" hangingPunct="1"/>
            <a:r>
              <a:rPr lang="en-US" smtClean="0">
                <a:solidFill>
                  <a:schemeClr val="accent2"/>
                </a:solidFill>
              </a:rPr>
              <a:t>Content Providers</a:t>
            </a:r>
            <a:r>
              <a:rPr lang="en-US" smtClean="0"/>
              <a:t> – allow data exchange between applications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lstStyle/>
          <a:p>
            <a:fld id="{F5984ECB-45A8-4C40-BBEA-240D0C5DBD98}" type="slidenum">
              <a:rPr lang="en-US">
                <a:latin typeface="Verdana" charset="0"/>
              </a:rPr>
              <a:pPr/>
              <a:t>91</a:t>
            </a:fld>
            <a:endParaRPr lang="en-US">
              <a:latin typeface="Verdana" charset="0"/>
            </a:endParaRPr>
          </a:p>
        </p:txBody>
      </p:sp>
      <p:sp>
        <p:nvSpPr>
          <p:cNvPr id="7172" name="Rectangle 2"/>
          <p:cNvSpPr>
            <a:spLocks noGrp="1" noChangeArrowheads="1"/>
          </p:cNvSpPr>
          <p:nvPr>
            <p:ph type="title"/>
          </p:nvPr>
        </p:nvSpPr>
        <p:spPr/>
        <p:txBody>
          <a:bodyPr/>
          <a:lstStyle/>
          <a:p>
            <a:pPr eaLnBrk="1" hangingPunct="1"/>
            <a:r>
              <a:rPr lang="en-US" smtClean="0"/>
              <a:t>Activities</a:t>
            </a:r>
          </a:p>
        </p:txBody>
      </p:sp>
      <p:sp>
        <p:nvSpPr>
          <p:cNvPr id="7173" name="Rectangle 3"/>
          <p:cNvSpPr>
            <a:spLocks noGrp="1" noChangeArrowheads="1"/>
          </p:cNvSpPr>
          <p:nvPr>
            <p:ph type="body" idx="1"/>
          </p:nvPr>
        </p:nvSpPr>
        <p:spPr/>
        <p:txBody>
          <a:bodyPr/>
          <a:lstStyle/>
          <a:p>
            <a:pPr eaLnBrk="1" hangingPunct="1"/>
            <a:r>
              <a:rPr lang="en-US" smtClean="0"/>
              <a:t>Basic component of most applications</a:t>
            </a:r>
          </a:p>
          <a:p>
            <a:pPr eaLnBrk="1" hangingPunct="1"/>
            <a:r>
              <a:rPr lang="en-US" smtClean="0"/>
              <a:t>Most applications have several activities that start each other as needed</a:t>
            </a:r>
          </a:p>
          <a:p>
            <a:pPr eaLnBrk="1" hangingPunct="1"/>
            <a:r>
              <a:rPr lang="en-US" smtClean="0"/>
              <a:t>Each is implemented as a subclass of the base Activity class</a:t>
            </a:r>
          </a:p>
          <a:p>
            <a:pPr eaLnBrk="1" hangingPunct="1"/>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p:spPr>
        <p:txBody>
          <a:bodyPr/>
          <a:lstStyle/>
          <a:p>
            <a:fld id="{26555DD8-7982-4590-8734-CA1AA0FE56CE}" type="slidenum">
              <a:rPr lang="en-US">
                <a:latin typeface="Verdana" charset="0"/>
              </a:rPr>
              <a:pPr/>
              <a:t>92</a:t>
            </a:fld>
            <a:endParaRPr lang="en-US">
              <a:latin typeface="Verdana" charset="0"/>
            </a:endParaRPr>
          </a:p>
        </p:txBody>
      </p:sp>
      <p:sp>
        <p:nvSpPr>
          <p:cNvPr id="8196" name="Rectangle 2"/>
          <p:cNvSpPr>
            <a:spLocks noGrp="1" noChangeArrowheads="1"/>
          </p:cNvSpPr>
          <p:nvPr>
            <p:ph type="title"/>
          </p:nvPr>
        </p:nvSpPr>
        <p:spPr/>
        <p:txBody>
          <a:bodyPr/>
          <a:lstStyle/>
          <a:p>
            <a:pPr eaLnBrk="1" hangingPunct="1"/>
            <a:r>
              <a:rPr lang="en-US" smtClean="0"/>
              <a:t>Activities – The View</a:t>
            </a:r>
          </a:p>
        </p:txBody>
      </p:sp>
      <p:sp>
        <p:nvSpPr>
          <p:cNvPr id="8197" name="Rectangle 3"/>
          <p:cNvSpPr>
            <a:spLocks noGrp="1" noChangeArrowheads="1"/>
          </p:cNvSpPr>
          <p:nvPr>
            <p:ph type="body" idx="1"/>
          </p:nvPr>
        </p:nvSpPr>
        <p:spPr/>
        <p:txBody>
          <a:bodyPr>
            <a:normAutofit lnSpcReduction="10000"/>
          </a:bodyPr>
          <a:lstStyle/>
          <a:p>
            <a:pPr eaLnBrk="1" hangingPunct="1">
              <a:lnSpc>
                <a:spcPct val="90000"/>
              </a:lnSpc>
            </a:pPr>
            <a:r>
              <a:rPr lang="en-US" smtClean="0"/>
              <a:t>Each activity has a default window to draw in (although it may prompt for dialogs or notifications)</a:t>
            </a:r>
          </a:p>
          <a:p>
            <a:pPr eaLnBrk="1" hangingPunct="1">
              <a:lnSpc>
                <a:spcPct val="90000"/>
              </a:lnSpc>
            </a:pPr>
            <a:r>
              <a:rPr lang="en-US" smtClean="0"/>
              <a:t>The content of the window is a view or a group of views (derived from </a:t>
            </a:r>
            <a:r>
              <a:rPr lang="en-US" smtClean="0">
                <a:solidFill>
                  <a:schemeClr val="bg2"/>
                </a:solidFill>
              </a:rPr>
              <a:t>View</a:t>
            </a:r>
            <a:r>
              <a:rPr lang="en-US" smtClean="0"/>
              <a:t> or </a:t>
            </a:r>
            <a:r>
              <a:rPr lang="en-US" smtClean="0">
                <a:solidFill>
                  <a:schemeClr val="bg2"/>
                </a:solidFill>
              </a:rPr>
              <a:t>ViewGroup</a:t>
            </a:r>
            <a:r>
              <a:rPr lang="en-US" smtClean="0"/>
              <a:t>)</a:t>
            </a:r>
          </a:p>
          <a:p>
            <a:pPr eaLnBrk="1" hangingPunct="1">
              <a:lnSpc>
                <a:spcPct val="90000"/>
              </a:lnSpc>
            </a:pPr>
            <a:r>
              <a:rPr lang="en-US" smtClean="0"/>
              <a:t>Example of views: buttons, text fields, scroll bars, menu items, check boxes, etc.</a:t>
            </a:r>
          </a:p>
          <a:p>
            <a:pPr eaLnBrk="1" hangingPunct="1">
              <a:lnSpc>
                <a:spcPct val="90000"/>
              </a:lnSpc>
            </a:pPr>
            <a:r>
              <a:rPr lang="en-US" smtClean="0"/>
              <a:t>View(Group) made visible via </a:t>
            </a:r>
            <a:r>
              <a:rPr lang="en-US" smtClean="0">
                <a:solidFill>
                  <a:schemeClr val="bg2"/>
                </a:solidFill>
              </a:rPr>
              <a:t>Activity.setContentView() </a:t>
            </a:r>
            <a:r>
              <a:rPr lang="en-US" smtClean="0"/>
              <a:t>method.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p:spPr>
        <p:txBody>
          <a:bodyPr/>
          <a:lstStyle/>
          <a:p>
            <a:fld id="{2925C46E-B45C-4BD4-A9EC-46579DD022B5}" type="slidenum">
              <a:rPr lang="en-US">
                <a:latin typeface="Verdana" charset="0"/>
              </a:rPr>
              <a:pPr/>
              <a:t>93</a:t>
            </a:fld>
            <a:endParaRPr lang="en-US">
              <a:latin typeface="Verdana" charset="0"/>
            </a:endParaRPr>
          </a:p>
        </p:txBody>
      </p:sp>
      <p:sp>
        <p:nvSpPr>
          <p:cNvPr id="9220" name="Rectangle 2"/>
          <p:cNvSpPr>
            <a:spLocks noGrp="1" noChangeArrowheads="1"/>
          </p:cNvSpPr>
          <p:nvPr>
            <p:ph type="title"/>
          </p:nvPr>
        </p:nvSpPr>
        <p:spPr/>
        <p:txBody>
          <a:bodyPr/>
          <a:lstStyle/>
          <a:p>
            <a:pPr eaLnBrk="1" hangingPunct="1"/>
            <a:r>
              <a:rPr lang="en-US" smtClean="0"/>
              <a:t>Services</a:t>
            </a:r>
          </a:p>
        </p:txBody>
      </p:sp>
      <p:sp>
        <p:nvSpPr>
          <p:cNvPr id="9221" name="Rectangle 3"/>
          <p:cNvSpPr>
            <a:spLocks noGrp="1" noChangeArrowheads="1"/>
          </p:cNvSpPr>
          <p:nvPr>
            <p:ph type="body" idx="1"/>
          </p:nvPr>
        </p:nvSpPr>
        <p:spPr/>
        <p:txBody>
          <a:bodyPr/>
          <a:lstStyle/>
          <a:p>
            <a:pPr eaLnBrk="1" hangingPunct="1"/>
            <a:r>
              <a:rPr lang="en-US" smtClean="0"/>
              <a:t>Does not have a visual interface</a:t>
            </a:r>
          </a:p>
          <a:p>
            <a:pPr eaLnBrk="1" hangingPunct="1"/>
            <a:r>
              <a:rPr lang="en-US" smtClean="0"/>
              <a:t>Runs in the background indefinitely </a:t>
            </a:r>
          </a:p>
          <a:p>
            <a:pPr eaLnBrk="1" hangingPunct="1"/>
            <a:r>
              <a:rPr lang="en-US" smtClean="0"/>
              <a:t>Examples</a:t>
            </a:r>
          </a:p>
          <a:p>
            <a:pPr lvl="1" eaLnBrk="1" hangingPunct="1"/>
            <a:r>
              <a:rPr lang="en-US" smtClean="0"/>
              <a:t>Network Downloads</a:t>
            </a:r>
          </a:p>
          <a:p>
            <a:pPr lvl="1" eaLnBrk="1" hangingPunct="1"/>
            <a:r>
              <a:rPr lang="en-US" smtClean="0"/>
              <a:t>Playing Music</a:t>
            </a:r>
          </a:p>
          <a:p>
            <a:pPr lvl="1" eaLnBrk="1" hangingPunct="1"/>
            <a:r>
              <a:rPr lang="en-US" smtClean="0"/>
              <a:t>TCP/UDP Server</a:t>
            </a:r>
          </a:p>
          <a:p>
            <a:pPr eaLnBrk="1" hangingPunct="1"/>
            <a:r>
              <a:rPr lang="en-US" smtClean="0"/>
              <a:t>You can bind to a an existing service and control its operation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p:spPr>
        <p:txBody>
          <a:bodyPr/>
          <a:lstStyle/>
          <a:p>
            <a:fld id="{C6B90AB6-478A-4115-A38F-88C0C5E311C4}" type="slidenum">
              <a:rPr lang="en-US">
                <a:latin typeface="Verdana" charset="0"/>
              </a:rPr>
              <a:pPr/>
              <a:t>94</a:t>
            </a:fld>
            <a:endParaRPr lang="en-US">
              <a:latin typeface="Verdana" charset="0"/>
            </a:endParaRPr>
          </a:p>
        </p:txBody>
      </p:sp>
      <p:sp>
        <p:nvSpPr>
          <p:cNvPr id="10244" name="Rectangle 2"/>
          <p:cNvSpPr>
            <a:spLocks noGrp="1" noChangeArrowheads="1"/>
          </p:cNvSpPr>
          <p:nvPr>
            <p:ph type="title"/>
          </p:nvPr>
        </p:nvSpPr>
        <p:spPr/>
        <p:txBody>
          <a:bodyPr/>
          <a:lstStyle/>
          <a:p>
            <a:pPr eaLnBrk="1" hangingPunct="1"/>
            <a:r>
              <a:rPr lang="en-US" smtClean="0"/>
              <a:t>Broadcast Receivers</a:t>
            </a:r>
          </a:p>
        </p:txBody>
      </p:sp>
      <p:sp>
        <p:nvSpPr>
          <p:cNvPr id="10245" name="Rectangle 3"/>
          <p:cNvSpPr>
            <a:spLocks noGrp="1" noChangeArrowheads="1"/>
          </p:cNvSpPr>
          <p:nvPr>
            <p:ph type="body" idx="1"/>
          </p:nvPr>
        </p:nvSpPr>
        <p:spPr/>
        <p:txBody>
          <a:bodyPr/>
          <a:lstStyle/>
          <a:p>
            <a:pPr eaLnBrk="1" hangingPunct="1"/>
            <a:r>
              <a:rPr lang="en-US" smtClean="0"/>
              <a:t>Receive and react to broadcast announcements</a:t>
            </a:r>
          </a:p>
          <a:p>
            <a:pPr eaLnBrk="1" hangingPunct="1"/>
            <a:r>
              <a:rPr lang="en-US" smtClean="0"/>
              <a:t>Extend the class BroadcastReceiver</a:t>
            </a:r>
          </a:p>
          <a:p>
            <a:pPr eaLnBrk="1" hangingPunct="1"/>
            <a:r>
              <a:rPr lang="en-US" smtClean="0"/>
              <a:t>Examples of broadcasts:</a:t>
            </a:r>
          </a:p>
          <a:p>
            <a:pPr lvl="1" eaLnBrk="1" hangingPunct="1"/>
            <a:r>
              <a:rPr lang="en-US" smtClean="0"/>
              <a:t>Low battery, power connected, shutdown, timezone changed, etc.</a:t>
            </a:r>
          </a:p>
          <a:p>
            <a:pPr lvl="1" eaLnBrk="1" hangingPunct="1"/>
            <a:r>
              <a:rPr lang="en-US" smtClean="0"/>
              <a:t>Other applications can initiate broadcasts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p:spPr>
        <p:txBody>
          <a:bodyPr/>
          <a:lstStyle/>
          <a:p>
            <a:fld id="{9B7CF151-4EAB-45B9-84A0-26E4B21FE859}" type="slidenum">
              <a:rPr lang="en-US">
                <a:latin typeface="Verdana" charset="0"/>
              </a:rPr>
              <a:pPr/>
              <a:t>95</a:t>
            </a:fld>
            <a:endParaRPr lang="en-US">
              <a:latin typeface="Verdana" charset="0"/>
            </a:endParaRPr>
          </a:p>
        </p:txBody>
      </p:sp>
      <p:sp>
        <p:nvSpPr>
          <p:cNvPr id="11268" name="Rectangle 2"/>
          <p:cNvSpPr>
            <a:spLocks noGrp="1" noChangeArrowheads="1"/>
          </p:cNvSpPr>
          <p:nvPr>
            <p:ph type="title"/>
          </p:nvPr>
        </p:nvSpPr>
        <p:spPr/>
        <p:txBody>
          <a:bodyPr/>
          <a:lstStyle/>
          <a:p>
            <a:pPr eaLnBrk="1" hangingPunct="1"/>
            <a:r>
              <a:rPr lang="en-US" smtClean="0"/>
              <a:t>Content Providers</a:t>
            </a:r>
          </a:p>
        </p:txBody>
      </p:sp>
      <p:sp>
        <p:nvSpPr>
          <p:cNvPr id="11269" name="Rectangle 3"/>
          <p:cNvSpPr>
            <a:spLocks noGrp="1" noChangeArrowheads="1"/>
          </p:cNvSpPr>
          <p:nvPr>
            <p:ph type="body" idx="1"/>
          </p:nvPr>
        </p:nvSpPr>
        <p:spPr/>
        <p:txBody>
          <a:bodyPr>
            <a:normAutofit lnSpcReduction="10000"/>
          </a:bodyPr>
          <a:lstStyle/>
          <a:p>
            <a:pPr eaLnBrk="1" hangingPunct="1"/>
            <a:r>
              <a:rPr lang="en-US" smtClean="0"/>
              <a:t>Makes some of the application data available to other applications</a:t>
            </a:r>
          </a:p>
          <a:p>
            <a:pPr eaLnBrk="1" hangingPunct="1"/>
            <a:r>
              <a:rPr lang="en-US" smtClean="0"/>
              <a:t>It’s the only way to transfer data between applications in Android (no shared files, shared memory, pipes, etc.)</a:t>
            </a:r>
          </a:p>
          <a:p>
            <a:pPr eaLnBrk="1" hangingPunct="1"/>
            <a:r>
              <a:rPr lang="en-US" smtClean="0"/>
              <a:t>Extends the class ContentProvider;</a:t>
            </a:r>
          </a:p>
          <a:p>
            <a:pPr eaLnBrk="1" hangingPunct="1"/>
            <a:r>
              <a:rPr lang="en-US" smtClean="0"/>
              <a:t>Other applications use a ContentResolver object to access the data provided via a ContentProvider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p:spPr>
        <p:txBody>
          <a:bodyPr/>
          <a:lstStyle/>
          <a:p>
            <a:fld id="{AB49369E-29E7-4BFE-958F-32C4E2443324}" type="slidenum">
              <a:rPr lang="en-US">
                <a:latin typeface="Verdana" charset="0"/>
              </a:rPr>
              <a:pPr/>
              <a:t>96</a:t>
            </a:fld>
            <a:endParaRPr lang="en-US">
              <a:latin typeface="Verdana" charset="0"/>
            </a:endParaRPr>
          </a:p>
        </p:txBody>
      </p:sp>
      <p:sp>
        <p:nvSpPr>
          <p:cNvPr id="12292" name="Rectangle 2"/>
          <p:cNvSpPr>
            <a:spLocks noGrp="1" noChangeArrowheads="1"/>
          </p:cNvSpPr>
          <p:nvPr>
            <p:ph type="title"/>
          </p:nvPr>
        </p:nvSpPr>
        <p:spPr/>
        <p:txBody>
          <a:bodyPr/>
          <a:lstStyle/>
          <a:p>
            <a:pPr eaLnBrk="1" hangingPunct="1"/>
            <a:r>
              <a:rPr lang="en-US" smtClean="0"/>
              <a:t>Intents</a:t>
            </a:r>
          </a:p>
        </p:txBody>
      </p:sp>
      <p:sp>
        <p:nvSpPr>
          <p:cNvPr id="12293" name="Rectangle 3"/>
          <p:cNvSpPr>
            <a:spLocks noGrp="1" noChangeArrowheads="1"/>
          </p:cNvSpPr>
          <p:nvPr>
            <p:ph type="body" idx="1"/>
          </p:nvPr>
        </p:nvSpPr>
        <p:spPr/>
        <p:txBody>
          <a:bodyPr/>
          <a:lstStyle/>
          <a:p>
            <a:pPr eaLnBrk="1" hangingPunct="1">
              <a:lnSpc>
                <a:spcPct val="90000"/>
              </a:lnSpc>
            </a:pPr>
            <a:r>
              <a:rPr lang="en-US" sz="2400" smtClean="0"/>
              <a:t>An intent is an </a:t>
            </a:r>
            <a:r>
              <a:rPr lang="en-US" sz="2400" smtClean="0">
                <a:solidFill>
                  <a:schemeClr val="bg2"/>
                </a:solidFill>
              </a:rPr>
              <a:t>Intent</a:t>
            </a:r>
            <a:r>
              <a:rPr lang="en-US" sz="2400" smtClean="0"/>
              <a:t> object with a message content.</a:t>
            </a:r>
          </a:p>
          <a:p>
            <a:pPr eaLnBrk="1" hangingPunct="1">
              <a:lnSpc>
                <a:spcPct val="90000"/>
              </a:lnSpc>
            </a:pPr>
            <a:r>
              <a:rPr lang="en-US" sz="2400" smtClean="0"/>
              <a:t>Activities, services and broadcast receivers are started by intents. ContentProviders are started by ContentResolvers:</a:t>
            </a:r>
          </a:p>
          <a:p>
            <a:pPr lvl="1" eaLnBrk="1" hangingPunct="1">
              <a:lnSpc>
                <a:spcPct val="90000"/>
              </a:lnSpc>
            </a:pPr>
            <a:r>
              <a:rPr lang="en-US" sz="2000" smtClean="0"/>
              <a:t>An </a:t>
            </a:r>
            <a:r>
              <a:rPr lang="en-US" sz="2000" smtClean="0">
                <a:solidFill>
                  <a:schemeClr val="tx2"/>
                </a:solidFill>
              </a:rPr>
              <a:t>activity</a:t>
            </a:r>
            <a:r>
              <a:rPr lang="en-US" sz="2000" smtClean="0"/>
              <a:t> is started by Context.startActivity(Intent intent) or Activity.startActivityForResult(Intent intent, int RequestCode)</a:t>
            </a:r>
          </a:p>
          <a:p>
            <a:pPr lvl="1" eaLnBrk="1" hangingPunct="1">
              <a:lnSpc>
                <a:spcPct val="90000"/>
              </a:lnSpc>
            </a:pPr>
            <a:r>
              <a:rPr lang="en-US" sz="2000" smtClean="0"/>
              <a:t>A </a:t>
            </a:r>
            <a:r>
              <a:rPr lang="en-US" sz="2000" smtClean="0">
                <a:solidFill>
                  <a:schemeClr val="tx2"/>
                </a:solidFill>
              </a:rPr>
              <a:t>service</a:t>
            </a:r>
            <a:r>
              <a:rPr lang="en-US" sz="2000" smtClean="0"/>
              <a:t> is started by  Context.startService(Intent service)</a:t>
            </a:r>
          </a:p>
          <a:p>
            <a:pPr lvl="1" eaLnBrk="1" hangingPunct="1">
              <a:lnSpc>
                <a:spcPct val="90000"/>
              </a:lnSpc>
            </a:pPr>
            <a:r>
              <a:rPr lang="en-US" sz="2000" smtClean="0"/>
              <a:t>An application can initiate a </a:t>
            </a:r>
            <a:r>
              <a:rPr lang="en-US" sz="2000" smtClean="0">
                <a:solidFill>
                  <a:schemeClr val="tx2"/>
                </a:solidFill>
              </a:rPr>
              <a:t>broadcast</a:t>
            </a:r>
            <a:r>
              <a:rPr lang="en-US" sz="2000" smtClean="0"/>
              <a:t> by using an Intent in any of Context.sendBroadcast(Intent intent), Context.sendOrderedBroadcast(), and Context.sendStickyBroadcast()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p>
            <a:fld id="{096E9233-0D59-4DEF-B1D7-C514C64BA0C6}" type="slidenum">
              <a:rPr lang="en-US">
                <a:latin typeface="Verdana" charset="0"/>
              </a:rPr>
              <a:pPr/>
              <a:t>97</a:t>
            </a:fld>
            <a:endParaRPr lang="en-US">
              <a:latin typeface="Verdana" charset="0"/>
            </a:endParaRPr>
          </a:p>
        </p:txBody>
      </p:sp>
      <p:sp>
        <p:nvSpPr>
          <p:cNvPr id="13316" name="Rectangle 2"/>
          <p:cNvSpPr>
            <a:spLocks noGrp="1" noChangeArrowheads="1"/>
          </p:cNvSpPr>
          <p:nvPr>
            <p:ph type="title"/>
          </p:nvPr>
        </p:nvSpPr>
        <p:spPr/>
        <p:txBody>
          <a:bodyPr/>
          <a:lstStyle/>
          <a:p>
            <a:pPr eaLnBrk="1" hangingPunct="1"/>
            <a:r>
              <a:rPr lang="en-US" smtClean="0"/>
              <a:t>Shutting down components</a:t>
            </a:r>
          </a:p>
        </p:txBody>
      </p:sp>
      <p:sp>
        <p:nvSpPr>
          <p:cNvPr id="13317" name="Rectangle 3"/>
          <p:cNvSpPr>
            <a:spLocks noGrp="1" noChangeArrowheads="1"/>
          </p:cNvSpPr>
          <p:nvPr>
            <p:ph type="body" idx="1"/>
          </p:nvPr>
        </p:nvSpPr>
        <p:spPr/>
        <p:txBody>
          <a:bodyPr/>
          <a:lstStyle/>
          <a:p>
            <a:pPr eaLnBrk="1" hangingPunct="1"/>
            <a:r>
              <a:rPr lang="en-US" sz="2400" smtClean="0"/>
              <a:t>Activities</a:t>
            </a:r>
          </a:p>
          <a:p>
            <a:pPr lvl="1" eaLnBrk="1" hangingPunct="1"/>
            <a:r>
              <a:rPr lang="en-US" sz="2000" smtClean="0"/>
              <a:t>Can terminate itself via finish();</a:t>
            </a:r>
          </a:p>
          <a:p>
            <a:pPr lvl="1" eaLnBrk="1" hangingPunct="1"/>
            <a:r>
              <a:rPr lang="en-US" sz="2000" smtClean="0"/>
              <a:t>Can terminate other activities it started via finishActivity();</a:t>
            </a:r>
          </a:p>
          <a:p>
            <a:pPr eaLnBrk="1" hangingPunct="1"/>
            <a:r>
              <a:rPr lang="en-US" sz="2400" smtClean="0"/>
              <a:t>Services</a:t>
            </a:r>
          </a:p>
          <a:p>
            <a:pPr lvl="1" eaLnBrk="1" hangingPunct="1"/>
            <a:r>
              <a:rPr lang="en-US" sz="2000" smtClean="0"/>
              <a:t>Can terminate via stopSelf(); or Context.stopService();</a:t>
            </a:r>
          </a:p>
          <a:p>
            <a:pPr eaLnBrk="1" hangingPunct="1"/>
            <a:r>
              <a:rPr lang="en-US" sz="2400" smtClean="0"/>
              <a:t>Content Providers</a:t>
            </a:r>
          </a:p>
          <a:p>
            <a:pPr lvl="1" eaLnBrk="1" hangingPunct="1"/>
            <a:r>
              <a:rPr lang="en-US" sz="2000" smtClean="0"/>
              <a:t>Are only active when responding to ContentResolvers</a:t>
            </a:r>
          </a:p>
          <a:p>
            <a:pPr eaLnBrk="1" hangingPunct="1"/>
            <a:r>
              <a:rPr lang="en-US" sz="2400" smtClean="0"/>
              <a:t>Broadcast Receivers</a:t>
            </a:r>
          </a:p>
          <a:p>
            <a:pPr lvl="1" eaLnBrk="1" hangingPunct="1"/>
            <a:r>
              <a:rPr lang="en-US" sz="2000" smtClean="0"/>
              <a:t>Are only active when responding to broadcasts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p:spPr>
        <p:txBody>
          <a:bodyPr/>
          <a:lstStyle/>
          <a:p>
            <a:fld id="{AD9E1155-35A5-4774-889E-E8ABE08A6369}" type="slidenum">
              <a:rPr lang="en-US">
                <a:latin typeface="Verdana" charset="0"/>
              </a:rPr>
              <a:pPr/>
              <a:t>98</a:t>
            </a:fld>
            <a:endParaRPr lang="en-US">
              <a:latin typeface="Verdana" charset="0"/>
            </a:endParaRPr>
          </a:p>
        </p:txBody>
      </p:sp>
      <p:sp>
        <p:nvSpPr>
          <p:cNvPr id="14340" name="Rectangle 2"/>
          <p:cNvSpPr>
            <a:spLocks noGrp="1" noChangeArrowheads="1"/>
          </p:cNvSpPr>
          <p:nvPr>
            <p:ph type="title"/>
          </p:nvPr>
        </p:nvSpPr>
        <p:spPr/>
        <p:txBody>
          <a:bodyPr/>
          <a:lstStyle/>
          <a:p>
            <a:pPr eaLnBrk="1" hangingPunct="1"/>
            <a:r>
              <a:rPr lang="en-US" smtClean="0"/>
              <a:t>Android Manifest</a:t>
            </a:r>
          </a:p>
        </p:txBody>
      </p:sp>
      <p:sp>
        <p:nvSpPr>
          <p:cNvPr id="14341" name="Rectangle 3"/>
          <p:cNvSpPr>
            <a:spLocks noGrp="1" noChangeArrowheads="1"/>
          </p:cNvSpPr>
          <p:nvPr>
            <p:ph type="body" idx="1"/>
          </p:nvPr>
        </p:nvSpPr>
        <p:spPr/>
        <p:txBody>
          <a:bodyPr/>
          <a:lstStyle/>
          <a:p>
            <a:pPr eaLnBrk="1" hangingPunct="1">
              <a:lnSpc>
                <a:spcPct val="90000"/>
              </a:lnSpc>
            </a:pPr>
            <a:r>
              <a:rPr lang="en-US" sz="2000" smtClean="0"/>
              <a:t>Its main purpose in life is to declare the components to the system:</a:t>
            </a:r>
            <a:endParaRPr lang="en-US" sz="2000" smtClean="0">
              <a:solidFill>
                <a:schemeClr val="tx2"/>
              </a:solidFill>
            </a:endParaRPr>
          </a:p>
          <a:p>
            <a:pPr eaLnBrk="1" hangingPunct="1">
              <a:lnSpc>
                <a:spcPct val="90000"/>
              </a:lnSpc>
              <a:buFont typeface="Wingdings" charset="2"/>
              <a:buNone/>
            </a:pPr>
            <a:r>
              <a:rPr lang="en-US" sz="2000" smtClean="0">
                <a:solidFill>
                  <a:schemeClr val="tx2"/>
                </a:solidFill>
              </a:rPr>
              <a:t>   &lt;?xml version="1.0" encoding="utf-8"?&gt;</a:t>
            </a:r>
            <a:br>
              <a:rPr lang="en-US" sz="2000" smtClean="0">
                <a:solidFill>
                  <a:schemeClr val="tx2"/>
                </a:solidFill>
              </a:rPr>
            </a:br>
            <a:r>
              <a:rPr lang="en-US" sz="2000" smtClean="0">
                <a:solidFill>
                  <a:schemeClr val="tx2"/>
                </a:solidFill>
              </a:rPr>
              <a:t>&lt;manifest . . . &gt;</a:t>
            </a:r>
            <a:br>
              <a:rPr lang="en-US" sz="2000" smtClean="0">
                <a:solidFill>
                  <a:schemeClr val="tx2"/>
                </a:solidFill>
              </a:rPr>
            </a:br>
            <a:r>
              <a:rPr lang="en-US" sz="2000" smtClean="0">
                <a:solidFill>
                  <a:schemeClr val="tx2"/>
                </a:solidFill>
              </a:rPr>
              <a:t>    &lt;application . . . &gt;</a:t>
            </a:r>
            <a:br>
              <a:rPr lang="en-US" sz="2000" smtClean="0">
                <a:solidFill>
                  <a:schemeClr val="tx2"/>
                </a:solidFill>
              </a:rPr>
            </a:br>
            <a:r>
              <a:rPr lang="en-US" sz="2000" smtClean="0">
                <a:solidFill>
                  <a:schemeClr val="tx2"/>
                </a:solidFill>
              </a:rPr>
              <a:t>        &lt;activity android:name="com.example.project.FreneticActivity"</a:t>
            </a:r>
            <a:br>
              <a:rPr lang="en-US" sz="2000" smtClean="0">
                <a:solidFill>
                  <a:schemeClr val="tx2"/>
                </a:solidFill>
              </a:rPr>
            </a:br>
            <a:r>
              <a:rPr lang="en-US" sz="2000" smtClean="0">
                <a:solidFill>
                  <a:schemeClr val="tx2"/>
                </a:solidFill>
              </a:rPr>
              <a:t>                  android:icon="@drawable/small_pic.png"</a:t>
            </a:r>
            <a:br>
              <a:rPr lang="en-US" sz="2000" smtClean="0">
                <a:solidFill>
                  <a:schemeClr val="tx2"/>
                </a:solidFill>
              </a:rPr>
            </a:br>
            <a:r>
              <a:rPr lang="en-US" sz="2000" smtClean="0">
                <a:solidFill>
                  <a:schemeClr val="tx2"/>
                </a:solidFill>
              </a:rPr>
              <a:t>                  android:label="@string/freneticLabel" </a:t>
            </a:r>
            <a:br>
              <a:rPr lang="en-US" sz="2000" smtClean="0">
                <a:solidFill>
                  <a:schemeClr val="tx2"/>
                </a:solidFill>
              </a:rPr>
            </a:br>
            <a:r>
              <a:rPr lang="en-US" sz="2000" smtClean="0">
                <a:solidFill>
                  <a:schemeClr val="tx2"/>
                </a:solidFill>
              </a:rPr>
              <a:t>                  . . .  &gt;</a:t>
            </a:r>
            <a:br>
              <a:rPr lang="en-US" sz="2000" smtClean="0">
                <a:solidFill>
                  <a:schemeClr val="tx2"/>
                </a:solidFill>
              </a:rPr>
            </a:br>
            <a:r>
              <a:rPr lang="en-US" sz="2000" smtClean="0">
                <a:solidFill>
                  <a:schemeClr val="tx2"/>
                </a:solidFill>
              </a:rPr>
              <a:t>        &lt;/activity&gt;</a:t>
            </a:r>
            <a:br>
              <a:rPr lang="en-US" sz="2000" smtClean="0">
                <a:solidFill>
                  <a:schemeClr val="tx2"/>
                </a:solidFill>
              </a:rPr>
            </a:br>
            <a:r>
              <a:rPr lang="en-US" sz="2000" smtClean="0">
                <a:solidFill>
                  <a:schemeClr val="tx2"/>
                </a:solidFill>
              </a:rPr>
              <a:t>        . . .</a:t>
            </a:r>
            <a:br>
              <a:rPr lang="en-US" sz="2000" smtClean="0">
                <a:solidFill>
                  <a:schemeClr val="tx2"/>
                </a:solidFill>
              </a:rPr>
            </a:br>
            <a:r>
              <a:rPr lang="en-US" sz="2000" smtClean="0">
                <a:solidFill>
                  <a:schemeClr val="tx2"/>
                </a:solidFill>
              </a:rPr>
              <a:t>    &lt;/application&gt;</a:t>
            </a:r>
            <a:br>
              <a:rPr lang="en-US" sz="2000" smtClean="0">
                <a:solidFill>
                  <a:schemeClr val="tx2"/>
                </a:solidFill>
              </a:rPr>
            </a:br>
            <a:r>
              <a:rPr lang="en-US" sz="2000" smtClean="0">
                <a:solidFill>
                  <a:schemeClr val="tx2"/>
                </a:solidFill>
              </a:rPr>
              <a:t>&lt;/manifest&gt;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p>
            <a:fld id="{C1207036-8200-4AF2-9CD9-5BFC488B9100}" type="slidenum">
              <a:rPr lang="en-US">
                <a:latin typeface="Verdana" charset="0"/>
              </a:rPr>
              <a:pPr/>
              <a:t>99</a:t>
            </a:fld>
            <a:endParaRPr lang="en-US">
              <a:latin typeface="Verdana" charset="0"/>
            </a:endParaRPr>
          </a:p>
        </p:txBody>
      </p:sp>
      <p:sp>
        <p:nvSpPr>
          <p:cNvPr id="15364" name="Rectangle 2"/>
          <p:cNvSpPr>
            <a:spLocks noGrp="1" noChangeArrowheads="1"/>
          </p:cNvSpPr>
          <p:nvPr>
            <p:ph type="title"/>
          </p:nvPr>
        </p:nvSpPr>
        <p:spPr/>
        <p:txBody>
          <a:bodyPr/>
          <a:lstStyle/>
          <a:p>
            <a:pPr eaLnBrk="1" hangingPunct="1"/>
            <a:r>
              <a:rPr lang="en-US" smtClean="0"/>
              <a:t>Intent Filters</a:t>
            </a:r>
          </a:p>
        </p:txBody>
      </p:sp>
      <p:sp>
        <p:nvSpPr>
          <p:cNvPr id="15365" name="Rectangle 3"/>
          <p:cNvSpPr>
            <a:spLocks noGrp="1" noChangeArrowheads="1"/>
          </p:cNvSpPr>
          <p:nvPr>
            <p:ph type="body" idx="1"/>
          </p:nvPr>
        </p:nvSpPr>
        <p:spPr/>
        <p:txBody>
          <a:bodyPr/>
          <a:lstStyle/>
          <a:p>
            <a:pPr eaLnBrk="1" hangingPunct="1">
              <a:lnSpc>
                <a:spcPct val="80000"/>
              </a:lnSpc>
            </a:pPr>
            <a:r>
              <a:rPr lang="en-US" sz="2000" smtClean="0"/>
              <a:t>Declare Intents handled by the current application (in the AndroidManifest):</a:t>
            </a:r>
          </a:p>
          <a:p>
            <a:pPr eaLnBrk="1" hangingPunct="1">
              <a:lnSpc>
                <a:spcPct val="80000"/>
              </a:lnSpc>
              <a:buFont typeface="Wingdings" charset="2"/>
              <a:buNone/>
            </a:pPr>
            <a:endParaRPr lang="en-US" sz="2000" smtClean="0"/>
          </a:p>
          <a:p>
            <a:pPr eaLnBrk="1" hangingPunct="1">
              <a:lnSpc>
                <a:spcPct val="80000"/>
              </a:lnSpc>
              <a:buFont typeface="Wingdings" charset="2"/>
              <a:buNone/>
            </a:pPr>
            <a:r>
              <a:rPr lang="en-US" sz="1400" smtClean="0"/>
              <a:t>    &lt;?xml version="1.0" encoding="utf-8"?&gt;</a:t>
            </a:r>
            <a:br>
              <a:rPr lang="en-US" sz="1400" smtClean="0"/>
            </a:br>
            <a:r>
              <a:rPr lang="en-US" sz="1400" smtClean="0"/>
              <a:t>&lt;manifest . . . &gt;</a:t>
            </a:r>
            <a:br>
              <a:rPr lang="en-US" sz="1400" smtClean="0"/>
            </a:br>
            <a:r>
              <a:rPr lang="en-US" sz="1400" smtClean="0"/>
              <a:t>    &lt;application . . . &gt;</a:t>
            </a:r>
            <a:br>
              <a:rPr lang="en-US" sz="1400" smtClean="0"/>
            </a:br>
            <a:r>
              <a:rPr lang="en-US" sz="1400" smtClean="0"/>
              <a:t>        &lt;activity android:name="com.example.project.FreneticActivity"</a:t>
            </a:r>
            <a:br>
              <a:rPr lang="en-US" sz="1400" smtClean="0"/>
            </a:br>
            <a:r>
              <a:rPr lang="en-US" sz="1400" smtClean="0"/>
              <a:t>                  android:icon="@drawable/small_pic.png"</a:t>
            </a:r>
            <a:br>
              <a:rPr lang="en-US" sz="1400" smtClean="0"/>
            </a:br>
            <a:r>
              <a:rPr lang="en-US" sz="1400" smtClean="0"/>
              <a:t>                  android:label="@string/freneticLabel" </a:t>
            </a:r>
            <a:br>
              <a:rPr lang="en-US" sz="1400" smtClean="0"/>
            </a:br>
            <a:r>
              <a:rPr lang="en-US" sz="1400" smtClean="0"/>
              <a:t>                  . . .  &gt;</a:t>
            </a:r>
            <a:br>
              <a:rPr lang="en-US" sz="1400" smtClean="0"/>
            </a:br>
            <a:r>
              <a:rPr lang="en-US" sz="1400" smtClean="0"/>
              <a:t>            &lt;intent-filter . . . &gt;</a:t>
            </a:r>
            <a:br>
              <a:rPr lang="en-US" sz="1400" smtClean="0"/>
            </a:br>
            <a:r>
              <a:rPr lang="en-US" sz="1400" smtClean="0"/>
              <a:t>                &lt;action android:name="android.intent.action.MAIN" /&gt;</a:t>
            </a:r>
            <a:br>
              <a:rPr lang="en-US" sz="1400" smtClean="0"/>
            </a:br>
            <a:r>
              <a:rPr lang="en-US" sz="1400" smtClean="0"/>
              <a:t>                &lt;category android:name="android.intent.category.LAUNCHER" /&gt;</a:t>
            </a:r>
            <a:br>
              <a:rPr lang="en-US" sz="1400" smtClean="0"/>
            </a:br>
            <a:r>
              <a:rPr lang="en-US" sz="1400" smtClean="0"/>
              <a:t>            &lt;/intent-filter&gt;</a:t>
            </a:r>
            <a:br>
              <a:rPr lang="en-US" sz="1400" smtClean="0"/>
            </a:br>
            <a:r>
              <a:rPr lang="en-US" sz="1400" smtClean="0"/>
              <a:t>            &lt;intent-filter . . . &gt;</a:t>
            </a:r>
            <a:br>
              <a:rPr lang="en-US" sz="1400" smtClean="0"/>
            </a:br>
            <a:r>
              <a:rPr lang="en-US" sz="1400" smtClean="0"/>
              <a:t>                &lt;action android:name="com.example.project.BOUNCE" /&gt;</a:t>
            </a:r>
            <a:br>
              <a:rPr lang="en-US" sz="1400" smtClean="0"/>
            </a:br>
            <a:r>
              <a:rPr lang="en-US" sz="1400" smtClean="0"/>
              <a:t>                &lt;data android:mimeType="image/jpeg" /&gt;</a:t>
            </a:r>
            <a:br>
              <a:rPr lang="en-US" sz="1400" smtClean="0"/>
            </a:br>
            <a:r>
              <a:rPr lang="en-US" sz="1400" smtClean="0"/>
              <a:t>                &lt;category android:name="android.intent.category.DEFAULT" /&gt;</a:t>
            </a:r>
            <a:br>
              <a:rPr lang="en-US" sz="1400" smtClean="0"/>
            </a:br>
            <a:r>
              <a:rPr lang="en-US" sz="1400" smtClean="0"/>
              <a:t>            &lt;/intent-filter&gt;</a:t>
            </a:r>
            <a:br>
              <a:rPr lang="en-US" sz="1400" smtClean="0"/>
            </a:br>
            <a:r>
              <a:rPr lang="en-US" sz="1400" smtClean="0"/>
              <a:t>        &lt;/activity&gt;</a:t>
            </a:r>
            <a:br>
              <a:rPr lang="en-US" sz="1400" smtClean="0"/>
            </a:br>
            <a:r>
              <a:rPr lang="en-US" sz="1400" smtClean="0"/>
              <a:t>        . . .</a:t>
            </a:r>
            <a:br>
              <a:rPr lang="en-US" sz="1400" smtClean="0"/>
            </a:br>
            <a:r>
              <a:rPr lang="en-US" sz="1400" smtClean="0"/>
              <a:t>    &lt;/application&gt;</a:t>
            </a:r>
            <a:br>
              <a:rPr lang="en-US" sz="1400" smtClean="0"/>
            </a:br>
            <a:r>
              <a:rPr lang="en-US" sz="1400" smtClean="0"/>
              <a:t>&lt;/manifest&gt; </a:t>
            </a:r>
          </a:p>
          <a:p>
            <a:pPr eaLnBrk="1" hangingPunct="1">
              <a:lnSpc>
                <a:spcPct val="80000"/>
              </a:lnSpc>
            </a:pPr>
            <a:endParaRPr lang="en-US" sz="1400" smtClean="0"/>
          </a:p>
        </p:txBody>
      </p:sp>
      <p:sp>
        <p:nvSpPr>
          <p:cNvPr id="15366" name="Text Box 5"/>
          <p:cNvSpPr txBox="1">
            <a:spLocks noChangeArrowheads="1"/>
          </p:cNvSpPr>
          <p:nvPr/>
        </p:nvSpPr>
        <p:spPr bwMode="auto">
          <a:xfrm>
            <a:off x="7562850" y="2438400"/>
            <a:ext cx="1581150" cy="1314450"/>
          </a:xfrm>
          <a:prstGeom prst="rect">
            <a:avLst/>
          </a:prstGeom>
          <a:noFill/>
          <a:ln w="9525">
            <a:noFill/>
            <a:miter lim="800000"/>
            <a:headEnd/>
            <a:tailEnd/>
          </a:ln>
        </p:spPr>
        <p:txBody>
          <a:bodyPr>
            <a:spAutoFit/>
          </a:bodyPr>
          <a:lstStyle/>
          <a:p>
            <a:r>
              <a:rPr lang="en-US" sz="1600">
                <a:solidFill>
                  <a:schemeClr val="tx2"/>
                </a:solidFill>
              </a:rPr>
              <a:t>Shows in the Launcher and is the main activity to start</a:t>
            </a:r>
          </a:p>
        </p:txBody>
      </p:sp>
      <p:sp>
        <p:nvSpPr>
          <p:cNvPr id="15367" name="Line 6"/>
          <p:cNvSpPr>
            <a:spLocks noChangeShapeType="1"/>
          </p:cNvSpPr>
          <p:nvPr/>
        </p:nvSpPr>
        <p:spPr bwMode="auto">
          <a:xfrm flipH="1" flipV="1">
            <a:off x="6400800" y="5105400"/>
            <a:ext cx="914400" cy="762000"/>
          </a:xfrm>
          <a:prstGeom prst="line">
            <a:avLst/>
          </a:prstGeom>
          <a:noFill/>
          <a:ln w="9525">
            <a:solidFill>
              <a:schemeClr val="tx1"/>
            </a:solidFill>
            <a:round/>
            <a:headEnd/>
            <a:tailEnd type="triangle" w="med" len="med"/>
          </a:ln>
        </p:spPr>
        <p:txBody>
          <a:bodyPr/>
          <a:lstStyle/>
          <a:p>
            <a:endParaRPr lang="en-US"/>
          </a:p>
        </p:txBody>
      </p:sp>
      <p:sp>
        <p:nvSpPr>
          <p:cNvPr id="15368" name="Text Box 7"/>
          <p:cNvSpPr txBox="1">
            <a:spLocks noChangeArrowheads="1"/>
          </p:cNvSpPr>
          <p:nvPr/>
        </p:nvSpPr>
        <p:spPr bwMode="auto">
          <a:xfrm>
            <a:off x="7315200" y="5410200"/>
            <a:ext cx="1581150" cy="825500"/>
          </a:xfrm>
          <a:prstGeom prst="rect">
            <a:avLst/>
          </a:prstGeom>
          <a:noFill/>
          <a:ln w="9525">
            <a:noFill/>
            <a:miter lim="800000"/>
            <a:headEnd/>
            <a:tailEnd/>
          </a:ln>
        </p:spPr>
        <p:txBody>
          <a:bodyPr>
            <a:spAutoFit/>
          </a:bodyPr>
          <a:lstStyle/>
          <a:p>
            <a:r>
              <a:rPr lang="en-US" sz="1600">
                <a:solidFill>
                  <a:schemeClr val="tx2"/>
                </a:solidFill>
              </a:rPr>
              <a:t>Handles JPEG images in some way</a:t>
            </a:r>
          </a:p>
        </p:txBody>
      </p:sp>
      <p:sp>
        <p:nvSpPr>
          <p:cNvPr id="15369" name="Line 8"/>
          <p:cNvSpPr>
            <a:spLocks noChangeShapeType="1"/>
          </p:cNvSpPr>
          <p:nvPr/>
        </p:nvSpPr>
        <p:spPr bwMode="auto">
          <a:xfrm flipH="1">
            <a:off x="6553200" y="3124200"/>
            <a:ext cx="990600" cy="533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5075</TotalTime>
  <Words>10400</Words>
  <Application>Microsoft Office PowerPoint</Application>
  <PresentationFormat>On-screen Show (4:3)</PresentationFormat>
  <Paragraphs>1048</Paragraphs>
  <Slides>149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51" baseType="lpstr">
      <vt:lpstr>Office Theme</vt:lpstr>
      <vt:lpstr>Bitmap Image</vt:lpstr>
      <vt:lpstr>Do you like to be smarter than you are?</vt:lpstr>
      <vt:lpstr>Who am I?</vt:lpstr>
      <vt:lpstr>First of All</vt:lpstr>
      <vt:lpstr>Let’s face the truth</vt:lpstr>
      <vt:lpstr>What does this PPT contain?</vt:lpstr>
      <vt:lpstr>AOSP workflow</vt:lpstr>
      <vt:lpstr>This Course is about using Open Source Programming tool.</vt:lpstr>
      <vt:lpstr>OS</vt:lpstr>
      <vt:lpstr>How to make money of OS</vt:lpstr>
      <vt:lpstr>What else can you do?</vt:lpstr>
      <vt:lpstr>http://opensource.about.com/ </vt:lpstr>
      <vt:lpstr>Android Course Anatomy</vt:lpstr>
      <vt:lpstr>Careers in Android or OS</vt:lpstr>
      <vt:lpstr>What You need to know?</vt:lpstr>
      <vt:lpstr>Hardware and Software Req</vt:lpstr>
      <vt:lpstr>How to get those softwares?</vt:lpstr>
      <vt:lpstr>Let’s see what are those all software pieces about.</vt:lpstr>
      <vt:lpstr>Best Advice to get started</vt:lpstr>
      <vt:lpstr>What Should Students Already Know?</vt:lpstr>
      <vt:lpstr>Do I Need Phones?</vt:lpstr>
      <vt:lpstr>Online Resources</vt:lpstr>
      <vt:lpstr>1. Set Up Your Android Environment</vt:lpstr>
      <vt:lpstr>Free Vs Open Source Software</vt:lpstr>
      <vt:lpstr>http://c2.com/cgi/wiki?FreeSoftwareVsOpenSource </vt:lpstr>
      <vt:lpstr>Why Android Use Java? Why not just use native coding.</vt:lpstr>
      <vt:lpstr>Why Android runs on JVM?-myth</vt:lpstr>
      <vt:lpstr>JVM vs DVM</vt:lpstr>
      <vt:lpstr>Quick discussion about Java</vt:lpstr>
      <vt:lpstr>Java programs exist in the form of compiled bytecode, that is similar to machine code, except that the platform target is the Java Virtual Machine (JVM). A JVM resides within every Java compatible WWW browser and indeed stand-alone with the Java Run-time Environment (JRE).</vt:lpstr>
      <vt:lpstr>http://educatesquare.com/tutorials/java-tutorial/core-java-basics/ </vt:lpstr>
      <vt:lpstr>Java Sample Hello World Example</vt:lpstr>
      <vt:lpstr>The three principles of OOP</vt:lpstr>
      <vt:lpstr>Classes</vt:lpstr>
      <vt:lpstr>Quick Example of Class Person</vt:lpstr>
      <vt:lpstr>In Essence, I want you to</vt:lpstr>
      <vt:lpstr>JRE and JVM</vt:lpstr>
      <vt:lpstr>Continued</vt:lpstr>
      <vt:lpstr>JDK (Java Development Kit) </vt:lpstr>
      <vt:lpstr>Why JVM is called virtual?</vt:lpstr>
      <vt:lpstr>Answer</vt:lpstr>
      <vt:lpstr>Andy Rubin, (who is he?):</vt:lpstr>
      <vt:lpstr>Answer</vt:lpstr>
      <vt:lpstr>What is API</vt:lpstr>
      <vt:lpstr>Slide 44</vt:lpstr>
      <vt:lpstr>Java limitation</vt:lpstr>
      <vt:lpstr>Interface is the answer</vt:lpstr>
      <vt:lpstr>Interface?</vt:lpstr>
      <vt:lpstr>Interfaces are useful for: </vt:lpstr>
      <vt:lpstr>Reference vs. primitive</vt:lpstr>
      <vt:lpstr>Copy</vt:lpstr>
      <vt:lpstr>Slide 51</vt:lpstr>
      <vt:lpstr>Access control</vt:lpstr>
      <vt:lpstr>Slide 53</vt:lpstr>
      <vt:lpstr>The static keyword</vt:lpstr>
      <vt:lpstr>XML</vt:lpstr>
      <vt:lpstr>HTML Example</vt:lpstr>
      <vt:lpstr>XML Example</vt:lpstr>
      <vt:lpstr>XML Rules</vt:lpstr>
      <vt:lpstr>XML Documents are Trees</vt:lpstr>
      <vt:lpstr>Bored Already? I know.</vt:lpstr>
      <vt:lpstr>Who invented first smartphone?</vt:lpstr>
      <vt:lpstr>Answer</vt:lpstr>
      <vt:lpstr>SmartPhone</vt:lpstr>
      <vt:lpstr>SmartPhone Industry Introduction</vt:lpstr>
      <vt:lpstr>Back to Business – Mr. Android</vt:lpstr>
      <vt:lpstr>Pick any definition that you like</vt:lpstr>
      <vt:lpstr>Slide 67</vt:lpstr>
      <vt:lpstr>From its Birth</vt:lpstr>
      <vt:lpstr>What is Web App</vt:lpstr>
      <vt:lpstr>  Mobile Web Apps vs. Mobile Native Apps: </vt:lpstr>
      <vt:lpstr>Slide 71</vt:lpstr>
      <vt:lpstr>Hybrid Apps</vt:lpstr>
      <vt:lpstr>OS for Smartphones</vt:lpstr>
      <vt:lpstr>ilunx??</vt:lpstr>
      <vt:lpstr>Kernel</vt:lpstr>
      <vt:lpstr>MAJOR COMPONENTS OF ANDROID OS</vt:lpstr>
      <vt:lpstr>Android development</vt:lpstr>
      <vt:lpstr>DVM</vt:lpstr>
      <vt:lpstr>The Dex File Format</vt:lpstr>
      <vt:lpstr>Eclipse</vt:lpstr>
      <vt:lpstr>Slide 81</vt:lpstr>
      <vt:lpstr>Linux Kernel</vt:lpstr>
      <vt:lpstr>Libraries</vt:lpstr>
      <vt:lpstr>Android Runtime</vt:lpstr>
      <vt:lpstr>Application Framework</vt:lpstr>
      <vt:lpstr>Applications</vt:lpstr>
      <vt:lpstr>woh od I dela ihtw gubs</vt:lpstr>
      <vt:lpstr>Concepts</vt:lpstr>
      <vt:lpstr>Applications</vt:lpstr>
      <vt:lpstr>Application Components</vt:lpstr>
      <vt:lpstr>Activities</vt:lpstr>
      <vt:lpstr>Activities – The View</vt:lpstr>
      <vt:lpstr>Services</vt:lpstr>
      <vt:lpstr>Broadcast Receivers</vt:lpstr>
      <vt:lpstr>Content Providers</vt:lpstr>
      <vt:lpstr>Intents</vt:lpstr>
      <vt:lpstr>Shutting down components</vt:lpstr>
      <vt:lpstr>Android Manifest</vt:lpstr>
      <vt:lpstr>Intent Filters</vt:lpstr>
      <vt:lpstr>GUI</vt:lpstr>
      <vt:lpstr>View Hierarchy</vt:lpstr>
      <vt:lpstr>Layout</vt:lpstr>
      <vt:lpstr>Widgets</vt:lpstr>
      <vt:lpstr>UI Events</vt:lpstr>
      <vt:lpstr>Menus</vt:lpstr>
      <vt:lpstr>Menus (continued)</vt:lpstr>
      <vt:lpstr>Goal</vt:lpstr>
      <vt:lpstr>Menu Composition</vt:lpstr>
      <vt:lpstr>Question</vt:lpstr>
      <vt:lpstr>Answer</vt:lpstr>
      <vt:lpstr>Do you know who you are?</vt:lpstr>
      <vt:lpstr>Here you go.</vt:lpstr>
      <vt:lpstr>Android Program</vt:lpstr>
      <vt:lpstr>Slide 114</vt:lpstr>
      <vt:lpstr>Wake up Guys. Lets do some coding</vt:lpstr>
      <vt:lpstr>2. Create an Android Project in Eclipse</vt:lpstr>
      <vt:lpstr>Slide 117</vt:lpstr>
      <vt:lpstr>3. Run the Android Application</vt:lpstr>
      <vt:lpstr>Slide 119</vt:lpstr>
      <vt:lpstr>Slide 120</vt:lpstr>
      <vt:lpstr>HelloAndroid.java</vt:lpstr>
      <vt:lpstr>main.xml</vt:lpstr>
      <vt:lpstr>strings.xml</vt:lpstr>
      <vt:lpstr>AndroidManifest.xml</vt:lpstr>
      <vt:lpstr>Lets dig into basic code(if you don’t mind)</vt:lpstr>
      <vt:lpstr>Main.xml</vt:lpstr>
      <vt:lpstr>Exploring Various Layout Types </vt:lpstr>
      <vt:lpstr>Note how each element has android:layout_x and android:layout_y specified. Android defines the top left of the screen as (0,0) so the layout_x value will move the control to the right, and the layout_y value will move the control down. </vt:lpstr>
      <vt:lpstr>FrameLayout </vt:lpstr>
      <vt:lpstr>FrameLayout Continued !!!</vt:lpstr>
      <vt:lpstr>LinearLayout </vt:lpstr>
      <vt:lpstr>RelativeLayout </vt:lpstr>
      <vt:lpstr>TableLayout</vt:lpstr>
      <vt:lpstr>Dimensions in Android</vt:lpstr>
      <vt:lpstr>Debugging Android Applications</vt:lpstr>
      <vt:lpstr>Signing and Publishing Your Application</vt:lpstr>
      <vt:lpstr>Using real android device</vt:lpstr>
      <vt:lpstr>Hardware devices with android application</vt:lpstr>
      <vt:lpstr>Continued !!!!!</vt:lpstr>
      <vt:lpstr>That is how you can verify</vt:lpstr>
      <vt:lpstr>Use forums</vt:lpstr>
      <vt:lpstr>I want you to read this article.</vt:lpstr>
      <vt:lpstr>Read these too.</vt:lpstr>
      <vt:lpstr>In Essence</vt:lpstr>
      <vt:lpstr>Believe me or not</vt:lpstr>
      <vt:lpstr>So What You need to do when you miss me so bad until we meet next time</vt:lpstr>
      <vt:lpstr>Your home work on Christmas eve</vt:lpstr>
      <vt:lpstr>Acknowledgements </vt:lpstr>
      <vt:lpstr>Slide 149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like to be smarter than you are?</dc:title>
  <dc:creator>Meroon Meena</dc:creator>
  <cp:lastModifiedBy>fahim.uddin</cp:lastModifiedBy>
  <cp:revision>113</cp:revision>
  <dcterms:created xsi:type="dcterms:W3CDTF">2012-11-01T05:23:43Z</dcterms:created>
  <dcterms:modified xsi:type="dcterms:W3CDTF">2012-12-03T13:37:04Z</dcterms:modified>
</cp:coreProperties>
</file>